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99" r:id="rId2"/>
    <p:sldId id="256" r:id="rId3"/>
    <p:sldId id="387" r:id="rId4"/>
    <p:sldId id="364" r:id="rId5"/>
    <p:sldId id="326" r:id="rId6"/>
    <p:sldId id="366" r:id="rId7"/>
    <p:sldId id="357" r:id="rId8"/>
    <p:sldId id="365" r:id="rId9"/>
    <p:sldId id="367" r:id="rId10"/>
    <p:sldId id="323" r:id="rId11"/>
    <p:sldId id="368" r:id="rId12"/>
    <p:sldId id="369" r:id="rId13"/>
    <p:sldId id="372" r:id="rId14"/>
    <p:sldId id="371" r:id="rId15"/>
    <p:sldId id="373" r:id="rId16"/>
    <p:sldId id="374" r:id="rId17"/>
    <p:sldId id="324" r:id="rId18"/>
    <p:sldId id="348" r:id="rId19"/>
    <p:sldId id="370" r:id="rId20"/>
    <p:sldId id="377" r:id="rId21"/>
    <p:sldId id="375" r:id="rId22"/>
    <p:sldId id="257" r:id="rId23"/>
    <p:sldId id="376" r:id="rId24"/>
    <p:sldId id="379" r:id="rId25"/>
    <p:sldId id="363" r:id="rId26"/>
    <p:sldId id="327" r:id="rId27"/>
    <p:sldId id="297" r:id="rId28"/>
    <p:sldId id="312" r:id="rId29"/>
    <p:sldId id="382" r:id="rId30"/>
    <p:sldId id="380" r:id="rId31"/>
    <p:sldId id="381" r:id="rId32"/>
    <p:sldId id="314" r:id="rId33"/>
    <p:sldId id="315" r:id="rId34"/>
    <p:sldId id="383" r:id="rId35"/>
    <p:sldId id="317" r:id="rId36"/>
    <p:sldId id="319" r:id="rId37"/>
    <p:sldId id="322" r:id="rId38"/>
    <p:sldId id="321" r:id="rId39"/>
    <p:sldId id="277" r:id="rId40"/>
    <p:sldId id="320" r:id="rId41"/>
    <p:sldId id="352" r:id="rId42"/>
    <p:sldId id="385" r:id="rId43"/>
    <p:sldId id="384" r:id="rId44"/>
    <p:sldId id="302" r:id="rId45"/>
    <p:sldId id="378" r:id="rId46"/>
    <p:sldId id="386" r:id="rId47"/>
    <p:sldId id="388" r:id="rId48"/>
    <p:sldId id="355" r:id="rId49"/>
    <p:sldId id="389" r:id="rId50"/>
    <p:sldId id="309" r:id="rId51"/>
  </p:sldIdLst>
  <p:sldSz cx="9144000" cy="6858000" type="screen4x3"/>
  <p:notesSz cx="6648450" cy="98504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015" autoAdjust="0"/>
  </p:normalViewPr>
  <p:slideViewPr>
    <p:cSldViewPr>
      <p:cViewPr>
        <p:scale>
          <a:sx n="70" d="100"/>
          <a:sy n="70" d="100"/>
        </p:scale>
        <p:origin x="-1170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MDK%20aktue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G%20medContr\MDK%20Umfrage%202011\medinfoweb_fruehjarsumfrage_2011_Excel\medinfoweb_fruehjahrsumfrage_2011_AKG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G%20medContr\MDK%20Umfrage%202011\medinfoweb_fruehjarsumfrage_2011_Excel\medinfoweb_fruehjahrsumfrage_2011_AKG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G%20medContr\MDK%20Umfrage%202011\medinfoweb_fruehjarsumfrage_2011_Excel\medinfoweb_fruehjahrsumfrage_2011_AKG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kumente%20und%20Einstellungen\5261\Desktop\AG%20medContr\MDK%20Umfrage%202011\medinfoweb_fruehjarsumfrage_2011_Excel\medinfoweb_fruehjahrsumfrage_2011_AKG.xls" TargetMode="External"/><Relationship Id="rId1" Type="http://schemas.openxmlformats.org/officeDocument/2006/relationships/image" Target="../media/image3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G%20medContr\MDK%20Umfrage%202011\medinfoweb_fruehjarsumfrage_2011_Excel\medinfoweb_fruehjahrsumfrage_2011_AKG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e%20und%20Einstellungen\5261\Desktop\AKG%20GF%202011\Zahlen%20f&#252;r%20GF_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de-DE" sz="2800" dirty="0"/>
              <a:t>MDK </a:t>
            </a:r>
            <a:r>
              <a:rPr lang="de-DE" sz="2800" dirty="0" smtClean="0"/>
              <a:t>Quote 2010</a:t>
            </a:r>
            <a:endParaRPr lang="de-DE" sz="2800" dirty="0"/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'MDK Quote Tab'!$B$1</c:f>
              <c:strCache>
                <c:ptCount val="1"/>
                <c:pt idx="0">
                  <c:v>MDK Quote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21"/>
            <c:spPr>
              <a:solidFill>
                <a:srgbClr val="00B050"/>
              </a:solidFill>
            </c:spPr>
          </c:dPt>
          <c:cat>
            <c:strRef>
              <c:f>'MDK Quote Tab'!$A$2:$A$23</c:f>
              <c:strCache>
                <c:ptCount val="22"/>
                <c:pt idx="0">
                  <c:v>AKG</c:v>
                </c:pt>
                <c:pt idx="1">
                  <c:v>Berlin</c:v>
                </c:pt>
                <c:pt idx="2">
                  <c:v>Bielefeld </c:v>
                </c:pt>
                <c:pt idx="3">
                  <c:v>Braunschweig</c:v>
                </c:pt>
                <c:pt idx="4">
                  <c:v>Cottbus </c:v>
                </c:pt>
                <c:pt idx="5">
                  <c:v>Karlsruhe </c:v>
                </c:pt>
                <c:pt idx="6">
                  <c:v>Köln </c:v>
                </c:pt>
                <c:pt idx="7">
                  <c:v>Leipzig</c:v>
                </c:pt>
                <c:pt idx="8">
                  <c:v>Lüdenscheid Lüdenscheid</c:v>
                </c:pt>
                <c:pt idx="9">
                  <c:v>Lüdenscheid Letmathe</c:v>
                </c:pt>
                <c:pt idx="10">
                  <c:v>Lüdenscheid Werdohl</c:v>
                </c:pt>
                <c:pt idx="11">
                  <c:v>Mannheim</c:v>
                </c:pt>
                <c:pt idx="12">
                  <c:v>München Bo</c:v>
                </c:pt>
                <c:pt idx="13">
                  <c:v>München Thal</c:v>
                </c:pt>
                <c:pt idx="14">
                  <c:v>München Har</c:v>
                </c:pt>
                <c:pt idx="15">
                  <c:v>München Schwa</c:v>
                </c:pt>
                <c:pt idx="16">
                  <c:v>München Neup</c:v>
                </c:pt>
                <c:pt idx="17">
                  <c:v>Nürnberg</c:v>
                </c:pt>
                <c:pt idx="18">
                  <c:v>Potsdam</c:v>
                </c:pt>
                <c:pt idx="19">
                  <c:v>Wiesbaden</c:v>
                </c:pt>
                <c:pt idx="20">
                  <c:v>Stuttgart</c:v>
                </c:pt>
                <c:pt idx="21">
                  <c:v>Medinfoweb</c:v>
                </c:pt>
              </c:strCache>
            </c:strRef>
          </c:cat>
          <c:val>
            <c:numRef>
              <c:f>'MDK Quote Tab'!$B$2:$B$23</c:f>
              <c:numCache>
                <c:formatCode>0.0%</c:formatCode>
                <c:ptCount val="22"/>
                <c:pt idx="0">
                  <c:v>0.10752552338601655</c:v>
                </c:pt>
                <c:pt idx="1">
                  <c:v>0.10165060266942665</c:v>
                </c:pt>
                <c:pt idx="2">
                  <c:v>0.10500000000000002</c:v>
                </c:pt>
                <c:pt idx="3">
                  <c:v>0.13</c:v>
                </c:pt>
                <c:pt idx="4">
                  <c:v>0.1009</c:v>
                </c:pt>
                <c:pt idx="5">
                  <c:v>0.13400000000000001</c:v>
                </c:pt>
                <c:pt idx="6">
                  <c:v>0.16300000000000014</c:v>
                </c:pt>
                <c:pt idx="7">
                  <c:v>0.10030915576694412</c:v>
                </c:pt>
                <c:pt idx="8">
                  <c:v>6.5400000000000069E-2</c:v>
                </c:pt>
                <c:pt idx="9">
                  <c:v>6.4500000000000071E-2</c:v>
                </c:pt>
                <c:pt idx="10">
                  <c:v>5.62E-2</c:v>
                </c:pt>
                <c:pt idx="11">
                  <c:v>0.14815338648940143</c:v>
                </c:pt>
                <c:pt idx="12">
                  <c:v>0.12200000000000007</c:v>
                </c:pt>
                <c:pt idx="13">
                  <c:v>8.0000000000000085E-2</c:v>
                </c:pt>
                <c:pt idx="14">
                  <c:v>8.0000000000000085E-2</c:v>
                </c:pt>
                <c:pt idx="15">
                  <c:v>9.0000000000000066E-2</c:v>
                </c:pt>
                <c:pt idx="16">
                  <c:v>9.1000000000000025E-2</c:v>
                </c:pt>
                <c:pt idx="17">
                  <c:v>0.126</c:v>
                </c:pt>
                <c:pt idx="18">
                  <c:v>0.14387179940853817</c:v>
                </c:pt>
                <c:pt idx="19">
                  <c:v>0.14100000000000001</c:v>
                </c:pt>
                <c:pt idx="20">
                  <c:v>0.11470000000000009</c:v>
                </c:pt>
                <c:pt idx="21">
                  <c:v>0.11200000000000006</c:v>
                </c:pt>
              </c:numCache>
            </c:numRef>
          </c:val>
        </c:ser>
        <c:shape val="box"/>
        <c:axId val="38219136"/>
        <c:axId val="38237312"/>
        <c:axId val="0"/>
      </c:bar3DChart>
      <c:catAx>
        <c:axId val="38219136"/>
        <c:scaling>
          <c:orientation val="minMax"/>
        </c:scaling>
        <c:axPos val="b"/>
        <c:tickLblPos val="nextTo"/>
        <c:crossAx val="38237312"/>
        <c:crosses val="autoZero"/>
        <c:auto val="1"/>
        <c:lblAlgn val="ctr"/>
        <c:lblOffset val="100"/>
      </c:catAx>
      <c:valAx>
        <c:axId val="38237312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821913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sz="2800"/>
            </a:pPr>
            <a:r>
              <a:rPr lang="en-US" sz="2800" dirty="0" err="1"/>
              <a:t>Erwartete</a:t>
            </a:r>
            <a:r>
              <a:rPr lang="en-US" sz="2800" dirty="0"/>
              <a:t> MDK Quote </a:t>
            </a:r>
            <a:r>
              <a:rPr lang="en-US" sz="2800" dirty="0" err="1"/>
              <a:t>für</a:t>
            </a:r>
            <a:r>
              <a:rPr lang="en-US" sz="2800" dirty="0"/>
              <a:t> 2011</a:t>
            </a:r>
          </a:p>
        </c:rich>
      </c:tx>
      <c:layout>
        <c:manualLayout>
          <c:xMode val="edge"/>
          <c:yMode val="edge"/>
          <c:x val="0.25630390143737181"/>
          <c:y val="1.2658227848101266E-2"/>
        </c:manualLayout>
      </c:layout>
      <c:overlay val="1"/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0.14442162902121836"/>
          <c:y val="0.12710970464135019"/>
          <c:w val="0.83983572895277203"/>
          <c:h val="0.859177215189875"/>
        </c:manualLayout>
      </c:layout>
      <c:bar3DChart>
        <c:barDir val="col"/>
        <c:grouping val="clustered"/>
        <c:ser>
          <c:idx val="0"/>
          <c:order val="0"/>
          <c:tx>
            <c:strRef>
              <c:f>'erwartete MDK QU 2011 Tab'!$F$1</c:f>
              <c:strCache>
                <c:ptCount val="1"/>
                <c:pt idx="0">
                  <c:v>MDK Quote</c:v>
                </c:pt>
              </c:strCache>
            </c:strRef>
          </c:tx>
          <c:spPr>
            <a:solidFill>
              <a:schemeClr val="tx2"/>
            </a:solidFill>
          </c:spPr>
          <c:dPt>
            <c:idx val="17"/>
            <c:spPr>
              <a:solidFill>
                <a:srgbClr val="00B050"/>
              </a:solidFill>
            </c:spPr>
          </c:dPt>
          <c:cat>
            <c:strRef>
              <c:f>'erwartete MDK QU 2011 Tab'!$E$2:$E$19</c:f>
              <c:strCache>
                <c:ptCount val="18"/>
                <c:pt idx="0">
                  <c:v>Köln </c:v>
                </c:pt>
                <c:pt idx="1">
                  <c:v>Wiesbaden</c:v>
                </c:pt>
                <c:pt idx="2">
                  <c:v>Berlin</c:v>
                </c:pt>
                <c:pt idx="3">
                  <c:v>Bielefeld </c:v>
                </c:pt>
                <c:pt idx="4">
                  <c:v>Braunschweig</c:v>
                </c:pt>
                <c:pt idx="5">
                  <c:v>Karlsruhe </c:v>
                </c:pt>
                <c:pt idx="6">
                  <c:v>Lüdenscheid Letmathe</c:v>
                </c:pt>
                <c:pt idx="7">
                  <c:v>Potsdam</c:v>
                </c:pt>
                <c:pt idx="8">
                  <c:v>Cottbus </c:v>
                </c:pt>
                <c:pt idx="9">
                  <c:v>Lüdenscheid Lüdenscheid</c:v>
                </c:pt>
                <c:pt idx="10">
                  <c:v>Leipzig</c:v>
                </c:pt>
                <c:pt idx="11">
                  <c:v>Lüdenscheid Werdohl</c:v>
                </c:pt>
                <c:pt idx="12">
                  <c:v>Nürnberg</c:v>
                </c:pt>
                <c:pt idx="13">
                  <c:v>Stuttgart</c:v>
                </c:pt>
                <c:pt idx="14">
                  <c:v>AKG</c:v>
                </c:pt>
                <c:pt idx="15">
                  <c:v>Mannheim</c:v>
                </c:pt>
                <c:pt idx="16">
                  <c:v>München</c:v>
                </c:pt>
                <c:pt idx="17">
                  <c:v>Medinfoweb</c:v>
                </c:pt>
              </c:strCache>
            </c:strRef>
          </c:cat>
          <c:val>
            <c:numRef>
              <c:f>'erwartete MDK QU 2011 Tab'!$F$2:$F$19</c:f>
              <c:numCache>
                <c:formatCode>0%</c:formatCode>
                <c:ptCount val="18"/>
                <c:pt idx="0">
                  <c:v>-3.3000000000000002E-2</c:v>
                </c:pt>
                <c:pt idx="1">
                  <c:v>-1.4999999999999998E-2</c:v>
                </c:pt>
                <c:pt idx="2">
                  <c:v>-1.4E-2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4.1000000000000003E-3</c:v>
                </c:pt>
                <c:pt idx="9">
                  <c:v>8.0000000000000106E-3</c:v>
                </c:pt>
                <c:pt idx="10">
                  <c:v>1.0000000000000005E-2</c:v>
                </c:pt>
                <c:pt idx="11">
                  <c:v>1.4E-2</c:v>
                </c:pt>
                <c:pt idx="12">
                  <c:v>2.0000000000000011E-2</c:v>
                </c:pt>
                <c:pt idx="13">
                  <c:v>2.4900000000000002E-2</c:v>
                </c:pt>
                <c:pt idx="14">
                  <c:v>3.0847368421052679E-2</c:v>
                </c:pt>
                <c:pt idx="15">
                  <c:v>0.1</c:v>
                </c:pt>
                <c:pt idx="16">
                  <c:v>0.1</c:v>
                </c:pt>
                <c:pt idx="17">
                  <c:v>0.112</c:v>
                </c:pt>
              </c:numCache>
            </c:numRef>
          </c:val>
        </c:ser>
        <c:shape val="cone"/>
        <c:axId val="38274560"/>
        <c:axId val="38276096"/>
        <c:axId val="0"/>
      </c:bar3DChart>
      <c:catAx>
        <c:axId val="38274560"/>
        <c:scaling>
          <c:orientation val="minMax"/>
        </c:scaling>
        <c:axPos val="b"/>
        <c:numFmt formatCode="General" sourceLinked="1"/>
        <c:tickLblPos val="nextTo"/>
        <c:crossAx val="38276096"/>
        <c:crosses val="autoZero"/>
        <c:auto val="1"/>
        <c:lblAlgn val="ctr"/>
        <c:lblOffset val="100"/>
      </c:catAx>
      <c:valAx>
        <c:axId val="38276096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800"/>
            </a:pPr>
            <a:endParaRPr lang="de-DE"/>
          </a:p>
        </c:txPr>
        <c:crossAx val="38274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sz="2000"/>
            </a:pPr>
            <a:r>
              <a:rPr lang="en-US" sz="2400"/>
              <a:t>Anteil abgeschlossener Fälle</a:t>
            </a:r>
          </a:p>
        </c:rich>
      </c:tx>
    </c:title>
    <c:plotArea>
      <c:layout/>
      <c:barChart>
        <c:barDir val="col"/>
        <c:grouping val="stacked"/>
        <c:ser>
          <c:idx val="1"/>
          <c:order val="1"/>
          <c:tx>
            <c:strRef>
              <c:f>'Tabelle1 (4)'!$H$2</c:f>
              <c:strCache>
                <c:ptCount val="1"/>
                <c:pt idx="0">
                  <c:v>offene Fälle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ln w="25400" cmpd="sng">
                <a:solidFill>
                  <a:schemeClr val="tx1"/>
                </a:solidFill>
              </a:ln>
            </c:spPr>
          </c:dPt>
          <c:cat>
            <c:strRef>
              <c:f>'Tabelle1 (4)'!$A$3:$A$17</c:f>
              <c:strCache>
                <c:ptCount val="15"/>
                <c:pt idx="0">
                  <c:v>AKG</c:v>
                </c:pt>
                <c:pt idx="1">
                  <c:v>Berlin</c:v>
                </c:pt>
                <c:pt idx="2">
                  <c:v>Bielefeld </c:v>
                </c:pt>
                <c:pt idx="3">
                  <c:v>Braunschweig</c:v>
                </c:pt>
                <c:pt idx="4">
                  <c:v>Cottbus </c:v>
                </c:pt>
                <c:pt idx="5">
                  <c:v>Karlsruhe </c:v>
                </c:pt>
                <c:pt idx="6">
                  <c:v>Köln </c:v>
                </c:pt>
                <c:pt idx="7">
                  <c:v>Leipzig</c:v>
                </c:pt>
                <c:pt idx="8">
                  <c:v>Lüdenscheid</c:v>
                </c:pt>
                <c:pt idx="9">
                  <c:v>Mannheim</c:v>
                </c:pt>
                <c:pt idx="10">
                  <c:v>München</c:v>
                </c:pt>
                <c:pt idx="11">
                  <c:v>Nürnberg</c:v>
                </c:pt>
                <c:pt idx="12">
                  <c:v>Potsdam</c:v>
                </c:pt>
                <c:pt idx="13">
                  <c:v>Stuttgart</c:v>
                </c:pt>
                <c:pt idx="14">
                  <c:v>Wiesbaden</c:v>
                </c:pt>
              </c:strCache>
            </c:strRef>
          </c:cat>
          <c:val>
            <c:numRef>
              <c:f>'Tabelle1 (4)'!$H$3:$H$17</c:f>
              <c:numCache>
                <c:formatCode>_-* #,##0\ _€_-;\-* #,##0\ _€_-;_-* "-"??\ _€_-;_-@_-</c:formatCode>
                <c:ptCount val="15"/>
                <c:pt idx="0">
                  <c:v>3406.5431302400025</c:v>
                </c:pt>
                <c:pt idx="1">
                  <c:v>3262.261</c:v>
                </c:pt>
                <c:pt idx="2">
                  <c:v>2638.1907719999999</c:v>
                </c:pt>
                <c:pt idx="3">
                  <c:v>5720</c:v>
                </c:pt>
                <c:pt idx="4">
                  <c:v>2062.8954550000012</c:v>
                </c:pt>
                <c:pt idx="5">
                  <c:v>3662.7506399999997</c:v>
                </c:pt>
                <c:pt idx="6">
                  <c:v>1881.1701229999994</c:v>
                </c:pt>
                <c:pt idx="7">
                  <c:v>1961</c:v>
                </c:pt>
                <c:pt idx="8">
                  <c:v>1545.4172100000001</c:v>
                </c:pt>
                <c:pt idx="9">
                  <c:v>4819</c:v>
                </c:pt>
                <c:pt idx="10">
                  <c:v>2150.6287839999982</c:v>
                </c:pt>
                <c:pt idx="11">
                  <c:v>6408.786384</c:v>
                </c:pt>
                <c:pt idx="12">
                  <c:v>3671.34</c:v>
                </c:pt>
                <c:pt idx="13">
                  <c:v>6938.3283441600024</c:v>
                </c:pt>
                <c:pt idx="14">
                  <c:v>969.83511119999912</c:v>
                </c:pt>
              </c:numCache>
            </c:numRef>
          </c:val>
        </c:ser>
        <c:ser>
          <c:idx val="2"/>
          <c:order val="2"/>
          <c:tx>
            <c:strRef>
              <c:f>'Tabelle1 (4)'!$I$2</c:f>
              <c:strCache>
                <c:ptCount val="1"/>
                <c:pt idx="0">
                  <c:v>abgeschlossene Fälle</c:v>
                </c:pt>
              </c:strCache>
            </c:strRef>
          </c:tx>
          <c:dPt>
            <c:idx val="0"/>
            <c:spPr>
              <a:solidFill>
                <a:schemeClr val="accent3">
                  <a:lumMod val="60000"/>
                  <a:lumOff val="40000"/>
                </a:schemeClr>
              </a:solidFill>
              <a:ln w="25400" cmpd="sng">
                <a:solidFill>
                  <a:schemeClr val="tx1"/>
                </a:solidFill>
              </a:ln>
            </c:spPr>
          </c:dPt>
          <c:cat>
            <c:strRef>
              <c:f>'Tabelle1 (4)'!$A$3:$A$17</c:f>
              <c:strCache>
                <c:ptCount val="15"/>
                <c:pt idx="0">
                  <c:v>AKG</c:v>
                </c:pt>
                <c:pt idx="1">
                  <c:v>Berlin</c:v>
                </c:pt>
                <c:pt idx="2">
                  <c:v>Bielefeld </c:v>
                </c:pt>
                <c:pt idx="3">
                  <c:v>Braunschweig</c:v>
                </c:pt>
                <c:pt idx="4">
                  <c:v>Cottbus </c:v>
                </c:pt>
                <c:pt idx="5">
                  <c:v>Karlsruhe </c:v>
                </c:pt>
                <c:pt idx="6">
                  <c:v>Köln </c:v>
                </c:pt>
                <c:pt idx="7">
                  <c:v>Leipzig</c:v>
                </c:pt>
                <c:pt idx="8">
                  <c:v>Lüdenscheid</c:v>
                </c:pt>
                <c:pt idx="9">
                  <c:v>Mannheim</c:v>
                </c:pt>
                <c:pt idx="10">
                  <c:v>München</c:v>
                </c:pt>
                <c:pt idx="11">
                  <c:v>Nürnberg</c:v>
                </c:pt>
                <c:pt idx="12">
                  <c:v>Potsdam</c:v>
                </c:pt>
                <c:pt idx="13">
                  <c:v>Stuttgart</c:v>
                </c:pt>
                <c:pt idx="14">
                  <c:v>Wiesbaden</c:v>
                </c:pt>
              </c:strCache>
            </c:strRef>
          </c:cat>
          <c:val>
            <c:numRef>
              <c:f>'Tabelle1 (4)'!$I$3:$I$17</c:f>
              <c:numCache>
                <c:formatCode>_-* #,##0\ _€_-;\-* #,##0\ _€_-;_-* "-"??\ _€_-;_-@_-</c:formatCode>
                <c:ptCount val="15"/>
                <c:pt idx="0">
                  <c:v>4870.2074183028526</c:v>
                </c:pt>
                <c:pt idx="1">
                  <c:v>15575.882</c:v>
                </c:pt>
                <c:pt idx="2">
                  <c:v>1545.429228</c:v>
                </c:pt>
                <c:pt idx="3">
                  <c:v>1430</c:v>
                </c:pt>
                <c:pt idx="4">
                  <c:v>2280.0423450000003</c:v>
                </c:pt>
                <c:pt idx="5">
                  <c:v>3590.9320000000002</c:v>
                </c:pt>
                <c:pt idx="6">
                  <c:v>9082.2674160000006</c:v>
                </c:pt>
                <c:pt idx="7">
                  <c:v>2277.7200000000003</c:v>
                </c:pt>
                <c:pt idx="8">
                  <c:v>1060.9587900000001</c:v>
                </c:pt>
                <c:pt idx="9">
                  <c:v>3561.0000000000005</c:v>
                </c:pt>
                <c:pt idx="10">
                  <c:v>12297.285216</c:v>
                </c:pt>
                <c:pt idx="11">
                  <c:v>4784.1814440000035</c:v>
                </c:pt>
                <c:pt idx="12">
                  <c:v>1963.74</c:v>
                </c:pt>
                <c:pt idx="13">
                  <c:v>3596.6372558400012</c:v>
                </c:pt>
                <c:pt idx="14">
                  <c:v>5136.8281614000052</c:v>
                </c:pt>
              </c:numCache>
            </c:numRef>
          </c:val>
        </c:ser>
        <c:overlap val="100"/>
        <c:axId val="38311808"/>
        <c:axId val="38313344"/>
      </c:barChart>
      <c:lineChart>
        <c:grouping val="standard"/>
        <c:ser>
          <c:idx val="0"/>
          <c:order val="0"/>
          <c:tx>
            <c:strRef>
              <c:f>'Tabelle1 (4)'!$D$2</c:f>
              <c:strCache>
                <c:ptCount val="1"/>
                <c:pt idx="0">
                  <c:v>MDK Quote</c:v>
                </c:pt>
              </c:strCache>
            </c:strRef>
          </c:tx>
          <c:marker>
            <c:symbol val="none"/>
          </c:marker>
          <c:cat>
            <c:strRef>
              <c:f>'Tabelle1 (4)'!$A$3:$A$17</c:f>
              <c:strCache>
                <c:ptCount val="15"/>
                <c:pt idx="0">
                  <c:v>AKG</c:v>
                </c:pt>
                <c:pt idx="1">
                  <c:v>Berlin</c:v>
                </c:pt>
                <c:pt idx="2">
                  <c:v>Bielefeld </c:v>
                </c:pt>
                <c:pt idx="3">
                  <c:v>Braunschweig</c:v>
                </c:pt>
                <c:pt idx="4">
                  <c:v>Cottbus </c:v>
                </c:pt>
                <c:pt idx="5">
                  <c:v>Karlsruhe </c:v>
                </c:pt>
                <c:pt idx="6">
                  <c:v>Köln </c:v>
                </c:pt>
                <c:pt idx="7">
                  <c:v>Leipzig</c:v>
                </c:pt>
                <c:pt idx="8">
                  <c:v>Lüdenscheid</c:v>
                </c:pt>
                <c:pt idx="9">
                  <c:v>Mannheim</c:v>
                </c:pt>
                <c:pt idx="10">
                  <c:v>München</c:v>
                </c:pt>
                <c:pt idx="11">
                  <c:v>Nürnberg</c:v>
                </c:pt>
                <c:pt idx="12">
                  <c:v>Potsdam</c:v>
                </c:pt>
                <c:pt idx="13">
                  <c:v>Stuttgart</c:v>
                </c:pt>
                <c:pt idx="14">
                  <c:v>Wiesbaden</c:v>
                </c:pt>
              </c:strCache>
            </c:strRef>
          </c:cat>
          <c:val>
            <c:numRef>
              <c:f>'Tabelle1 (4)'!$D$3:$D$17</c:f>
              <c:numCache>
                <c:formatCode>0.00</c:formatCode>
                <c:ptCount val="15"/>
                <c:pt idx="0">
                  <c:v>0.11896035207295766</c:v>
                </c:pt>
                <c:pt idx="1">
                  <c:v>0.10165060266942665</c:v>
                </c:pt>
                <c:pt idx="2">
                  <c:v>0.10500000000000002</c:v>
                </c:pt>
                <c:pt idx="3">
                  <c:v>0.13</c:v>
                </c:pt>
                <c:pt idx="4">
                  <c:v>0.1009</c:v>
                </c:pt>
                <c:pt idx="5">
                  <c:v>0.13400000000000001</c:v>
                </c:pt>
                <c:pt idx="6">
                  <c:v>0.16300000000000001</c:v>
                </c:pt>
                <c:pt idx="7">
                  <c:v>0.10030915576694412</c:v>
                </c:pt>
                <c:pt idx="8">
                  <c:v>6.4437697784810191E-2</c:v>
                </c:pt>
                <c:pt idx="9">
                  <c:v>0.14815338648940138</c:v>
                </c:pt>
                <c:pt idx="10">
                  <c:v>9.2422286902286904E-2</c:v>
                </c:pt>
                <c:pt idx="11">
                  <c:v>0.126</c:v>
                </c:pt>
                <c:pt idx="12">
                  <c:v>0.14387179940853817</c:v>
                </c:pt>
                <c:pt idx="13">
                  <c:v>0.11470000000000002</c:v>
                </c:pt>
                <c:pt idx="14">
                  <c:v>0.14100000000000001</c:v>
                </c:pt>
              </c:numCache>
            </c:numRef>
          </c:val>
        </c:ser>
        <c:marker val="1"/>
        <c:axId val="38315136"/>
        <c:axId val="38316672"/>
      </c:lineChart>
      <c:catAx>
        <c:axId val="38311808"/>
        <c:scaling>
          <c:orientation val="minMax"/>
        </c:scaling>
        <c:axPos val="b"/>
        <c:numFmt formatCode="General" sourceLinked="1"/>
        <c:tickLblPos val="nextTo"/>
        <c:crossAx val="38313344"/>
        <c:crosses val="autoZero"/>
        <c:auto val="1"/>
        <c:lblAlgn val="ctr"/>
        <c:lblOffset val="100"/>
      </c:catAx>
      <c:valAx>
        <c:axId val="38313344"/>
        <c:scaling>
          <c:orientation val="minMax"/>
        </c:scaling>
        <c:axPos val="l"/>
        <c:majorGridlines/>
        <c:numFmt formatCode="_-* #,##0\ _€_-;\-* #,##0\ _€_-;_-* &quot;-&quot;??\ _€_-;_-@_-" sourceLinked="1"/>
        <c:tickLblPos val="nextTo"/>
        <c:crossAx val="38311808"/>
        <c:crosses val="autoZero"/>
        <c:crossBetween val="between"/>
      </c:valAx>
      <c:catAx>
        <c:axId val="38315136"/>
        <c:scaling>
          <c:orientation val="minMax"/>
        </c:scaling>
        <c:delete val="1"/>
        <c:axPos val="b"/>
        <c:tickLblPos val="none"/>
        <c:crossAx val="38316672"/>
        <c:crosses val="autoZero"/>
        <c:auto val="1"/>
        <c:lblAlgn val="ctr"/>
        <c:lblOffset val="100"/>
      </c:catAx>
      <c:valAx>
        <c:axId val="38316672"/>
        <c:scaling>
          <c:orientation val="minMax"/>
        </c:scaling>
        <c:axPos val="r"/>
        <c:numFmt formatCode="0.00" sourceLinked="1"/>
        <c:tickLblPos val="nextTo"/>
        <c:crossAx val="38315136"/>
        <c:crosses val="max"/>
        <c:crossBetween val="between"/>
      </c:valAx>
    </c:plotArea>
    <c:legend>
      <c:legendPos val="b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Erfolgsquote der </a:t>
            </a:r>
            <a:r>
              <a:rPr lang="en-US" sz="2400" baseline="0"/>
              <a:t>Krankenkassen</a:t>
            </a:r>
            <a:endParaRPr lang="en-US" sz="2400"/>
          </a:p>
        </c:rich>
      </c:tx>
    </c:title>
    <c:plotArea>
      <c:layout>
        <c:manualLayout>
          <c:layoutTarget val="inner"/>
          <c:xMode val="edge"/>
          <c:yMode val="edge"/>
          <c:x val="5.4674688740830493E-2"/>
          <c:y val="8.8630982738532316E-2"/>
          <c:w val="0.75937729322296255"/>
          <c:h val="0.69559627321466333"/>
        </c:manualLayout>
      </c:layout>
      <c:barChart>
        <c:barDir val="col"/>
        <c:grouping val="stacked"/>
        <c:ser>
          <c:idx val="0"/>
          <c:order val="0"/>
          <c:tx>
            <c:strRef>
              <c:f>Tabelle3!$B$1</c:f>
              <c:strCache>
                <c:ptCount val="1"/>
                <c:pt idx="0">
                  <c:v>zu Gunsten Kassen</c:v>
                </c:pt>
              </c:strCache>
            </c:strRef>
          </c:tx>
          <c:dPt>
            <c:idx val="5"/>
            <c:spPr>
              <a:solidFill>
                <a:srgbClr val="00B050"/>
              </a:solidFill>
              <a:ln w="38100">
                <a:solidFill>
                  <a:schemeClr val="tx1"/>
                </a:solidFill>
              </a:ln>
            </c:spPr>
          </c:dPt>
          <c:dPt>
            <c:idx val="10"/>
            <c:spPr>
              <a:solidFill>
                <a:srgbClr val="FF0000"/>
              </a:solidFill>
              <a:ln w="38100">
                <a:solidFill>
                  <a:schemeClr val="tx1"/>
                </a:solidFill>
              </a:ln>
              <a:effectLst/>
            </c:spPr>
          </c:dPt>
          <c:dPt>
            <c:idx val="11"/>
            <c:spPr>
              <a:ln w="38100">
                <a:noFill/>
              </a:ln>
            </c:spPr>
          </c:dPt>
          <c:cat>
            <c:strRef>
              <c:f>Tabelle3!$A$2:$A$22</c:f>
              <c:strCache>
                <c:ptCount val="21"/>
                <c:pt idx="0">
                  <c:v>Cottbus </c:v>
                </c:pt>
                <c:pt idx="1">
                  <c:v>Stuttgart</c:v>
                </c:pt>
                <c:pt idx="2">
                  <c:v>München Har</c:v>
                </c:pt>
                <c:pt idx="3">
                  <c:v>Nürnberg</c:v>
                </c:pt>
                <c:pt idx="4">
                  <c:v>München Neup</c:v>
                </c:pt>
                <c:pt idx="5">
                  <c:v>Medinfoweb</c:v>
                </c:pt>
                <c:pt idx="6">
                  <c:v>Karlsruhe </c:v>
                </c:pt>
                <c:pt idx="7">
                  <c:v>Berlin</c:v>
                </c:pt>
                <c:pt idx="8">
                  <c:v>Leipzig</c:v>
                </c:pt>
                <c:pt idx="9">
                  <c:v>Wiesbaden</c:v>
                </c:pt>
                <c:pt idx="10">
                  <c:v>AKG</c:v>
                </c:pt>
                <c:pt idx="11">
                  <c:v>München Bo</c:v>
                </c:pt>
                <c:pt idx="12">
                  <c:v>Lüdenscheid Lüdenscheid</c:v>
                </c:pt>
                <c:pt idx="13">
                  <c:v>München Schwa</c:v>
                </c:pt>
                <c:pt idx="14">
                  <c:v>Lüdenscheid Werdohl</c:v>
                </c:pt>
                <c:pt idx="15">
                  <c:v>Mannheim</c:v>
                </c:pt>
                <c:pt idx="16">
                  <c:v>Köln </c:v>
                </c:pt>
                <c:pt idx="17">
                  <c:v>München Thal</c:v>
                </c:pt>
                <c:pt idx="18">
                  <c:v>Potsdam</c:v>
                </c:pt>
                <c:pt idx="19">
                  <c:v>Bielefeld </c:v>
                </c:pt>
                <c:pt idx="20">
                  <c:v>Braunschweig</c:v>
                </c:pt>
              </c:strCache>
            </c:strRef>
          </c:cat>
          <c:val>
            <c:numRef>
              <c:f>Tabelle3!$B$2:$B$22</c:f>
              <c:numCache>
                <c:formatCode>0.0%</c:formatCode>
                <c:ptCount val="21"/>
                <c:pt idx="0">
                  <c:v>0.23900000000000013</c:v>
                </c:pt>
                <c:pt idx="1">
                  <c:v>0.31500000000000028</c:v>
                </c:pt>
                <c:pt idx="2">
                  <c:v>0.31900000000000034</c:v>
                </c:pt>
                <c:pt idx="3">
                  <c:v>0.32941176470588307</c:v>
                </c:pt>
                <c:pt idx="4">
                  <c:v>0.38000000000000034</c:v>
                </c:pt>
                <c:pt idx="5">
                  <c:v>0.41200000000000025</c:v>
                </c:pt>
                <c:pt idx="6">
                  <c:v>0.42500000000000032</c:v>
                </c:pt>
                <c:pt idx="7">
                  <c:v>0.45700000000000002</c:v>
                </c:pt>
                <c:pt idx="8">
                  <c:v>0.46</c:v>
                </c:pt>
                <c:pt idx="9">
                  <c:v>0.46</c:v>
                </c:pt>
                <c:pt idx="10">
                  <c:v>0.46524850524396427</c:v>
                </c:pt>
                <c:pt idx="11">
                  <c:v>0.47100000000000025</c:v>
                </c:pt>
                <c:pt idx="12">
                  <c:v>0.48000000000000026</c:v>
                </c:pt>
                <c:pt idx="13">
                  <c:v>0.48900000000000032</c:v>
                </c:pt>
                <c:pt idx="14">
                  <c:v>0.55000000000000004</c:v>
                </c:pt>
                <c:pt idx="15">
                  <c:v>0.55000000000000004</c:v>
                </c:pt>
                <c:pt idx="16">
                  <c:v>0.56000000000000005</c:v>
                </c:pt>
                <c:pt idx="17">
                  <c:v>0.57900000000000051</c:v>
                </c:pt>
                <c:pt idx="18">
                  <c:v>0.67000000000000082</c:v>
                </c:pt>
                <c:pt idx="19">
                  <c:v>0.723064428803465</c:v>
                </c:pt>
                <c:pt idx="20">
                  <c:v>0.76000000000000056</c:v>
                </c:pt>
              </c:numCache>
            </c:numRef>
          </c:val>
        </c:ser>
        <c:overlap val="100"/>
        <c:axId val="38359040"/>
        <c:axId val="38360576"/>
      </c:barChart>
      <c:catAx>
        <c:axId val="38359040"/>
        <c:scaling>
          <c:orientation val="minMax"/>
        </c:scaling>
        <c:axPos val="b"/>
        <c:numFmt formatCode="General" sourceLinked="1"/>
        <c:tickLblPos val="nextTo"/>
        <c:crossAx val="38360576"/>
        <c:crosses val="autoZero"/>
        <c:auto val="1"/>
        <c:lblAlgn val="ctr"/>
        <c:lblOffset val="100"/>
      </c:catAx>
      <c:valAx>
        <c:axId val="38360576"/>
        <c:scaling>
          <c:orientation val="minMax"/>
          <c:max val="1"/>
          <c:min val="0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8359040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style val="4"/>
  <c:chart>
    <c:title>
      <c:tx>
        <c:rich>
          <a:bodyPr/>
          <a:lstStyle/>
          <a:p>
            <a:pPr>
              <a:defRPr/>
            </a:pPr>
            <a:r>
              <a:rPr lang="de-DE" sz="2400" dirty="0"/>
              <a:t>mittlerer</a:t>
            </a:r>
            <a:r>
              <a:rPr lang="de-DE" sz="2400" baseline="0" dirty="0"/>
              <a:t> </a:t>
            </a:r>
            <a:r>
              <a:rPr lang="de-DE" sz="2400" dirty="0"/>
              <a:t>CM-Verlust pro geprüftem Fall</a:t>
            </a:r>
          </a:p>
        </c:rich>
      </c:tx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8.8295687885010271E-2"/>
          <c:y val="8.5443037974683514E-2"/>
          <c:w val="0.88501026694045148"/>
          <c:h val="0.75316455696202533"/>
        </c:manualLayout>
      </c:layout>
      <c:bar3DChart>
        <c:barDir val="col"/>
        <c:grouping val="clustered"/>
        <c:ser>
          <c:idx val="0"/>
          <c:order val="0"/>
          <c:tx>
            <c:strRef>
              <c:f>'Tabelle1 (3)'!$B$2</c:f>
              <c:strCache>
                <c:ptCount val="1"/>
                <c:pt idx="0">
                  <c:v>CM-Verlust</c:v>
                </c:pt>
              </c:strCache>
            </c:strRef>
          </c:tx>
          <c:dPt>
            <c:idx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  <c:pictureOptions>
              <c:pictureFormat val="stack"/>
            </c:pictureOptions>
          </c:dPt>
          <c:dPt>
            <c:idx val="11"/>
            <c:spPr>
              <a:solidFill>
                <a:srgbClr val="00B050"/>
              </a:solidFill>
            </c:spPr>
          </c:dPt>
          <c:cat>
            <c:strRef>
              <c:f>('Tabelle1 (3)'!$A$3:$A$4,'Tabelle1 (3)'!$A$6,'Tabelle1 (3)'!$A$8:$A$15,'Tabelle1 (3)'!$A$19)</c:f>
              <c:strCache>
                <c:ptCount val="12"/>
                <c:pt idx="0">
                  <c:v>AKG</c:v>
                </c:pt>
                <c:pt idx="1">
                  <c:v>Berlin</c:v>
                </c:pt>
                <c:pt idx="2">
                  <c:v>Braunschweig</c:v>
                </c:pt>
                <c:pt idx="3">
                  <c:v>Karlsruhe </c:v>
                </c:pt>
                <c:pt idx="4">
                  <c:v>Köln </c:v>
                </c:pt>
                <c:pt idx="5">
                  <c:v>Leipzig</c:v>
                </c:pt>
                <c:pt idx="6">
                  <c:v>Lüdenscheid</c:v>
                </c:pt>
                <c:pt idx="7">
                  <c:v>Mannheim</c:v>
                </c:pt>
                <c:pt idx="8">
                  <c:v>München</c:v>
                </c:pt>
                <c:pt idx="9">
                  <c:v>Nürnberg</c:v>
                </c:pt>
                <c:pt idx="10">
                  <c:v>Potsdam</c:v>
                </c:pt>
                <c:pt idx="11">
                  <c:v>Medinfoweb</c:v>
                </c:pt>
              </c:strCache>
            </c:strRef>
          </c:cat>
          <c:val>
            <c:numRef>
              <c:f>('Tabelle1 (3)'!$B$3:$B$4,'Tabelle1 (3)'!$B$6,'Tabelle1 (3)'!$B$8:$B$15,'Tabelle1 (3)'!$B$19)</c:f>
              <c:numCache>
                <c:formatCode>_-* #,##0.000\ _€_-;\-* #,##0.000\ _€_-;_-* "-"??\ _€_-;_-@_-</c:formatCode>
                <c:ptCount val="12"/>
                <c:pt idx="0">
                  <c:v>0.19101035236746797</c:v>
                </c:pt>
                <c:pt idx="1">
                  <c:v>0.16</c:v>
                </c:pt>
                <c:pt idx="2">
                  <c:v>0.2</c:v>
                </c:pt>
                <c:pt idx="3">
                  <c:v>0.14800000000000013</c:v>
                </c:pt>
                <c:pt idx="4">
                  <c:v>0.20300000000000001</c:v>
                </c:pt>
                <c:pt idx="5">
                  <c:v>0.20390000000000014</c:v>
                </c:pt>
                <c:pt idx="6">
                  <c:v>0.19647090857190228</c:v>
                </c:pt>
                <c:pt idx="7">
                  <c:v>0.21600000000000014</c:v>
                </c:pt>
                <c:pt idx="8">
                  <c:v>0.1707326151027754</c:v>
                </c:pt>
                <c:pt idx="9">
                  <c:v>0.125</c:v>
                </c:pt>
                <c:pt idx="10">
                  <c:v>0.28700000000000025</c:v>
                </c:pt>
                <c:pt idx="11">
                  <c:v>0.16200000000000001</c:v>
                </c:pt>
              </c:numCache>
            </c:numRef>
          </c:val>
        </c:ser>
        <c:shape val="cylinder"/>
        <c:axId val="38376960"/>
        <c:axId val="38378496"/>
        <c:axId val="0"/>
      </c:bar3DChart>
      <c:catAx>
        <c:axId val="38376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de-DE"/>
          </a:p>
        </c:txPr>
        <c:crossAx val="38378496"/>
        <c:crosses val="autoZero"/>
        <c:auto val="1"/>
        <c:lblAlgn val="ctr"/>
        <c:lblOffset val="100"/>
      </c:catAx>
      <c:valAx>
        <c:axId val="38378496"/>
        <c:scaling>
          <c:orientation val="minMax"/>
        </c:scaling>
        <c:axPos val="l"/>
        <c:majorGridlines/>
        <c:numFmt formatCode="_-* #,##0.000\ _€_-;\-* #,##0.000\ _€_-;_-* &quot;-&quot;??\ _€_-;_-@_-" sourceLinked="1"/>
        <c:tickLblPos val="nextTo"/>
        <c:crossAx val="38376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/>
    <c:view3D>
      <c:depthPercent val="100"/>
      <c:rAngAx val="1"/>
    </c:view3D>
    <c:plotArea>
      <c:layout>
        <c:manualLayout>
          <c:layoutTarget val="inner"/>
          <c:xMode val="edge"/>
          <c:yMode val="edge"/>
          <c:x val="8.8295687885010271E-2"/>
          <c:y val="8.5443037974683514E-2"/>
          <c:w val="0.88501026694045148"/>
          <c:h val="0.75316455696202533"/>
        </c:manualLayout>
      </c:layout>
      <c:bar3DChart>
        <c:barDir val="col"/>
        <c:grouping val="clustered"/>
        <c:ser>
          <c:idx val="0"/>
          <c:order val="0"/>
          <c:tx>
            <c:strRef>
              <c:f>Tabelle2!$B$1</c:f>
              <c:strCache>
                <c:ptCount val="1"/>
                <c:pt idx="0">
                  <c:v>prozentualer CM Verlust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dPt>
            <c:idx val="0"/>
            <c:spPr>
              <a:solidFill>
                <a:srgbClr val="FF0000"/>
              </a:solidFill>
            </c:spPr>
          </c:dPt>
          <c:cat>
            <c:strRef>
              <c:f>Tabelle2!$A$2:$A$12</c:f>
              <c:strCache>
                <c:ptCount val="11"/>
                <c:pt idx="0">
                  <c:v>AKG</c:v>
                </c:pt>
                <c:pt idx="1">
                  <c:v>Berlin</c:v>
                </c:pt>
                <c:pt idx="2">
                  <c:v>Braunschweig</c:v>
                </c:pt>
                <c:pt idx="3">
                  <c:v>Karlsruhe </c:v>
                </c:pt>
                <c:pt idx="4">
                  <c:v>Köln </c:v>
                </c:pt>
                <c:pt idx="5">
                  <c:v>Leipzig</c:v>
                </c:pt>
                <c:pt idx="6">
                  <c:v>Lüdenscheid</c:v>
                </c:pt>
                <c:pt idx="7">
                  <c:v>Mannheim</c:v>
                </c:pt>
                <c:pt idx="8">
                  <c:v>München</c:v>
                </c:pt>
                <c:pt idx="9">
                  <c:v>Nürnberg</c:v>
                </c:pt>
                <c:pt idx="10">
                  <c:v>Potsdam</c:v>
                </c:pt>
              </c:strCache>
            </c:strRef>
          </c:cat>
          <c:val>
            <c:numRef>
              <c:f>Tabelle2!$B$2:$B$12</c:f>
              <c:numCache>
                <c:formatCode>0.00%</c:formatCode>
                <c:ptCount val="11"/>
                <c:pt idx="0">
                  <c:v>1.9665015686007984E-2</c:v>
                </c:pt>
                <c:pt idx="1">
                  <c:v>1.500703815525724E-2</c:v>
                </c:pt>
                <c:pt idx="2">
                  <c:v>2.0757428401387678E-2</c:v>
                </c:pt>
                <c:pt idx="3">
                  <c:v>1.7942536664415958E-2</c:v>
                </c:pt>
                <c:pt idx="4">
                  <c:v>3.0122579050608063E-2</c:v>
                </c:pt>
                <c:pt idx="5">
                  <c:v>1.6916801730920552E-2</c:v>
                </c:pt>
                <c:pt idx="6">
                  <c:v>1.2793610673062511E-2</c:v>
                </c:pt>
                <c:pt idx="7">
                  <c:v>2.7529733840304191E-2</c:v>
                </c:pt>
                <c:pt idx="8">
                  <c:v>1.6528834077111729E-2</c:v>
                </c:pt>
                <c:pt idx="9">
                  <c:v>1.3510331555135402E-2</c:v>
                </c:pt>
                <c:pt idx="10">
                  <c:v>3.6811122628329418E-2</c:v>
                </c:pt>
              </c:numCache>
            </c:numRef>
          </c:val>
        </c:ser>
        <c:shape val="cylinder"/>
        <c:axId val="38431744"/>
        <c:axId val="38437632"/>
        <c:axId val="0"/>
      </c:bar3DChart>
      <c:catAx>
        <c:axId val="38431744"/>
        <c:scaling>
          <c:orientation val="minMax"/>
        </c:scaling>
        <c:axPos val="b"/>
        <c:numFmt formatCode="General" sourceLinked="1"/>
        <c:tickLblPos val="nextTo"/>
        <c:crossAx val="38437632"/>
        <c:crosses val="autoZero"/>
        <c:auto val="1"/>
        <c:lblAlgn val="ctr"/>
        <c:lblOffset val="100"/>
      </c:catAx>
      <c:valAx>
        <c:axId val="38437632"/>
        <c:scaling>
          <c:orientation val="minMax"/>
        </c:scaling>
        <c:axPos val="l"/>
        <c:majorGridlines/>
        <c:numFmt formatCode="0.00%" sourceLinked="1"/>
        <c:tickLblPos val="nextTo"/>
        <c:txPr>
          <a:bodyPr/>
          <a:lstStyle/>
          <a:p>
            <a:pPr>
              <a:defRPr sz="1800"/>
            </a:pPr>
            <a:endParaRPr lang="de-DE"/>
          </a:p>
        </c:txPr>
        <c:crossAx val="38431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en-US" sz="3200" dirty="0"/>
              <a:t>PKMS </a:t>
            </a:r>
          </a:p>
        </c:rich>
      </c:tx>
      <c:layout>
        <c:manualLayout>
          <c:xMode val="edge"/>
          <c:yMode val="edge"/>
          <c:x val="0.19806126225424164"/>
          <c:y val="4.8148148148148148E-2"/>
        </c:manualLayout>
      </c:layout>
      <c:overlay val="1"/>
    </c:title>
    <c:plotArea>
      <c:layout>
        <c:manualLayout>
          <c:layoutTarget val="inner"/>
          <c:xMode val="edge"/>
          <c:yMode val="edge"/>
          <c:x val="8.0693405970660159E-2"/>
          <c:y val="2.0347185768445609E-2"/>
          <c:w val="0.83516072094826843"/>
          <c:h val="0.83431408573928256"/>
        </c:manualLayout>
      </c:layout>
      <c:barChart>
        <c:barDir val="col"/>
        <c:grouping val="clustered"/>
        <c:ser>
          <c:idx val="0"/>
          <c:order val="0"/>
          <c:tx>
            <c:strRef>
              <c:f>Tabelle1!$E$1</c:f>
              <c:strCache>
                <c:ptCount val="1"/>
                <c:pt idx="0">
                  <c:v>Absolut</c:v>
                </c:pt>
              </c:strCache>
            </c:strRef>
          </c:tx>
          <c:cat>
            <c:strRef>
              <c:f>Tabelle1!$A$2:$A$16</c:f>
              <c:strCache>
                <c:ptCount val="15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BVI</c:v>
                </c:pt>
                <c:pt idx="4">
                  <c:v>CB</c:v>
                </c:pt>
                <c:pt idx="5">
                  <c:v>Do</c:v>
                </c:pt>
                <c:pt idx="6">
                  <c:v>HB</c:v>
                </c:pt>
                <c:pt idx="7">
                  <c:v>KA</c:v>
                </c:pt>
                <c:pt idx="8">
                  <c:v>LS</c:v>
                </c:pt>
                <c:pt idx="9">
                  <c:v>LSG</c:v>
                </c:pt>
                <c:pt idx="10">
                  <c:v>M</c:v>
                </c:pt>
                <c:pt idx="11">
                  <c:v>MA</c:v>
                </c:pt>
                <c:pt idx="12">
                  <c:v>N</c:v>
                </c:pt>
                <c:pt idx="13">
                  <c:v>P</c:v>
                </c:pt>
                <c:pt idx="14">
                  <c:v>S</c:v>
                </c:pt>
              </c:strCache>
            </c:strRef>
          </c:cat>
          <c:val>
            <c:numRef>
              <c:f>Tabelle1!$E$2:$E$16</c:f>
              <c:numCache>
                <c:formatCode>#,##0</c:formatCode>
                <c:ptCount val="15"/>
                <c:pt idx="0">
                  <c:v>128</c:v>
                </c:pt>
                <c:pt idx="1">
                  <c:v>0</c:v>
                </c:pt>
                <c:pt idx="2">
                  <c:v>188</c:v>
                </c:pt>
                <c:pt idx="3">
                  <c:v>30</c:v>
                </c:pt>
                <c:pt idx="4">
                  <c:v>82</c:v>
                </c:pt>
                <c:pt idx="5">
                  <c:v>0</c:v>
                </c:pt>
                <c:pt idx="6">
                  <c:v>2</c:v>
                </c:pt>
                <c:pt idx="7">
                  <c:v>59</c:v>
                </c:pt>
                <c:pt idx="8">
                  <c:v>69</c:v>
                </c:pt>
                <c:pt idx="9">
                  <c:v>25</c:v>
                </c:pt>
                <c:pt idx="10">
                  <c:v>104</c:v>
                </c:pt>
                <c:pt idx="11">
                  <c:v>245</c:v>
                </c:pt>
                <c:pt idx="12">
                  <c:v>341</c:v>
                </c:pt>
                <c:pt idx="13">
                  <c:v>28</c:v>
                </c:pt>
                <c:pt idx="14">
                  <c:v>193</c:v>
                </c:pt>
              </c:numCache>
            </c:numRef>
          </c:val>
        </c:ser>
        <c:axId val="38503936"/>
        <c:axId val="38505472"/>
      </c:barChart>
      <c:lineChart>
        <c:grouping val="standard"/>
        <c:ser>
          <c:idx val="1"/>
          <c:order val="1"/>
          <c:tx>
            <c:strRef>
              <c:f>Tabelle1!$F$1</c:f>
              <c:strCache>
                <c:ptCount val="1"/>
                <c:pt idx="0">
                  <c:v>%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strRef>
              <c:f>Tabelle1!$A$2:$A$16</c:f>
              <c:strCache>
                <c:ptCount val="15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BVI</c:v>
                </c:pt>
                <c:pt idx="4">
                  <c:v>CB</c:v>
                </c:pt>
                <c:pt idx="5">
                  <c:v>Do</c:v>
                </c:pt>
                <c:pt idx="6">
                  <c:v>HB</c:v>
                </c:pt>
                <c:pt idx="7">
                  <c:v>KA</c:v>
                </c:pt>
                <c:pt idx="8">
                  <c:v>LS</c:v>
                </c:pt>
                <c:pt idx="9">
                  <c:v>LSG</c:v>
                </c:pt>
                <c:pt idx="10">
                  <c:v>M</c:v>
                </c:pt>
                <c:pt idx="11">
                  <c:v>MA</c:v>
                </c:pt>
                <c:pt idx="12">
                  <c:v>N</c:v>
                </c:pt>
                <c:pt idx="13">
                  <c:v>P</c:v>
                </c:pt>
                <c:pt idx="14">
                  <c:v>S</c:v>
                </c:pt>
              </c:strCache>
            </c:strRef>
          </c:cat>
          <c:val>
            <c:numRef>
              <c:f>Tabelle1!$F$2:$F$16</c:f>
              <c:numCache>
                <c:formatCode>0.00%</c:formatCode>
                <c:ptCount val="15"/>
                <c:pt idx="0">
                  <c:v>3.6228807562763646E-3</c:v>
                </c:pt>
                <c:pt idx="1">
                  <c:v>0</c:v>
                </c:pt>
                <c:pt idx="2">
                  <c:v>6.8346239139128349E-3</c:v>
                </c:pt>
                <c:pt idx="3">
                  <c:v>3.3292272863468431E-4</c:v>
                </c:pt>
                <c:pt idx="4">
                  <c:v>3.9728682170542635E-3</c:v>
                </c:pt>
                <c:pt idx="5">
                  <c:v>0</c:v>
                </c:pt>
                <c:pt idx="6">
                  <c:v>4.0698384274144334E-5</c:v>
                </c:pt>
                <c:pt idx="7">
                  <c:v>2.2911731583239526E-3</c:v>
                </c:pt>
                <c:pt idx="8">
                  <c:v>3.4028702470779749E-3</c:v>
                </c:pt>
                <c:pt idx="9">
                  <c:v>1.154894442647942E-3</c:v>
                </c:pt>
                <c:pt idx="10">
                  <c:v>1.5902870162239884E-3</c:v>
                </c:pt>
                <c:pt idx="11">
                  <c:v>8.018852485844271E-3</c:v>
                </c:pt>
                <c:pt idx="12">
                  <c:v>7.7081308347837904E-3</c:v>
                </c:pt>
                <c:pt idx="13">
                  <c:v>1.5405777166437437E-3</c:v>
                </c:pt>
                <c:pt idx="14">
                  <c:v>5.0628262637391463E-3</c:v>
                </c:pt>
              </c:numCache>
            </c:numRef>
          </c:val>
        </c:ser>
        <c:marker val="1"/>
        <c:axId val="38521088"/>
        <c:axId val="38519552"/>
      </c:lineChart>
      <c:catAx>
        <c:axId val="38503936"/>
        <c:scaling>
          <c:orientation val="minMax"/>
        </c:scaling>
        <c:axPos val="b"/>
        <c:tickLblPos val="nextTo"/>
        <c:crossAx val="38505472"/>
        <c:crosses val="autoZero"/>
        <c:auto val="1"/>
        <c:lblAlgn val="ctr"/>
        <c:lblOffset val="100"/>
      </c:catAx>
      <c:valAx>
        <c:axId val="38505472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800"/>
            </a:pPr>
            <a:endParaRPr lang="de-DE"/>
          </a:p>
        </c:txPr>
        <c:crossAx val="38503936"/>
        <c:crosses val="autoZero"/>
        <c:crossBetween val="between"/>
      </c:valAx>
      <c:valAx>
        <c:axId val="38519552"/>
        <c:scaling>
          <c:orientation val="minMax"/>
        </c:scaling>
        <c:axPos val="r"/>
        <c:numFmt formatCode="0.00%" sourceLinked="1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8521088"/>
        <c:crosses val="max"/>
        <c:crossBetween val="between"/>
      </c:valAx>
      <c:catAx>
        <c:axId val="38521088"/>
        <c:scaling>
          <c:orientation val="minMax"/>
        </c:scaling>
        <c:delete val="1"/>
        <c:axPos val="b"/>
        <c:tickLblPos val="none"/>
        <c:crossAx val="38519552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35157257725809393"/>
          <c:y val="0.16449854184893567"/>
          <c:w val="0.20397154177608889"/>
          <c:h val="5.5871828521434796E-2"/>
        </c:manualLayout>
      </c:layout>
      <c:txPr>
        <a:bodyPr/>
        <a:lstStyle/>
        <a:p>
          <a:pPr>
            <a:defRPr sz="2400" b="1"/>
          </a:pPr>
          <a:endParaRPr lang="de-DE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'Fälle 9-11'!$I$2</c:f>
              <c:strCache>
                <c:ptCount val="1"/>
                <c:pt idx="0">
                  <c:v>A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9-11'!$J$2:$L$2</c:f>
              <c:numCache>
                <c:formatCode>#,##0</c:formatCode>
                <c:ptCount val="3"/>
                <c:pt idx="0">
                  <c:v>34387</c:v>
                </c:pt>
                <c:pt idx="1">
                  <c:v>34237</c:v>
                </c:pt>
                <c:pt idx="2">
                  <c:v>35331</c:v>
                </c:pt>
              </c:numCache>
            </c:numRef>
          </c:val>
        </c:ser>
        <c:ser>
          <c:idx val="1"/>
          <c:order val="1"/>
          <c:tx>
            <c:strRef>
              <c:f>'Fälle 9-11'!$I$3</c:f>
              <c:strCache>
                <c:ptCount val="1"/>
                <c:pt idx="0">
                  <c:v>BI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9-11'!$J$3:$L$3</c:f>
              <c:numCache>
                <c:formatCode>#,##0</c:formatCode>
                <c:ptCount val="3"/>
                <c:pt idx="0">
                  <c:v>18749</c:v>
                </c:pt>
                <c:pt idx="1">
                  <c:v>19573</c:v>
                </c:pt>
                <c:pt idx="2">
                  <c:v>20469</c:v>
                </c:pt>
              </c:numCache>
            </c:numRef>
          </c:val>
        </c:ser>
        <c:ser>
          <c:idx val="2"/>
          <c:order val="2"/>
          <c:tx>
            <c:strRef>
              <c:f>'Fälle 9-11'!$I$4</c:f>
              <c:strCache>
                <c:ptCount val="1"/>
                <c:pt idx="0">
                  <c:v>BS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9-11'!$J$4:$L$4</c:f>
              <c:numCache>
                <c:formatCode>#,##0</c:formatCode>
                <c:ptCount val="3"/>
                <c:pt idx="0">
                  <c:v>27114</c:v>
                </c:pt>
                <c:pt idx="1">
                  <c:v>27353</c:v>
                </c:pt>
                <c:pt idx="2">
                  <c:v>27507</c:v>
                </c:pt>
              </c:numCache>
            </c:numRef>
          </c:val>
        </c:ser>
        <c:ser>
          <c:idx val="3"/>
          <c:order val="3"/>
          <c:tx>
            <c:strRef>
              <c:f>'Fälle 9-11'!$I$5</c:f>
              <c:strCache>
                <c:ptCount val="1"/>
                <c:pt idx="0">
                  <c:v>BVI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9-11'!$J$5:$L$5</c:f>
              <c:numCache>
                <c:formatCode>#,##0</c:formatCode>
                <c:ptCount val="3"/>
                <c:pt idx="0">
                  <c:v>84684</c:v>
                </c:pt>
                <c:pt idx="1">
                  <c:v>86428</c:v>
                </c:pt>
                <c:pt idx="2">
                  <c:v>90111</c:v>
                </c:pt>
              </c:numCache>
            </c:numRef>
          </c:val>
        </c:ser>
        <c:ser>
          <c:idx val="4"/>
          <c:order val="4"/>
          <c:tx>
            <c:strRef>
              <c:f>'Fälle 9-11'!$I$6</c:f>
              <c:strCache>
                <c:ptCount val="1"/>
                <c:pt idx="0">
                  <c:v>CB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9-11'!$J$6:$L$6</c:f>
              <c:numCache>
                <c:formatCode>#,##0</c:formatCode>
                <c:ptCount val="3"/>
                <c:pt idx="0">
                  <c:v>19648</c:v>
                </c:pt>
                <c:pt idx="1">
                  <c:v>20202</c:v>
                </c:pt>
                <c:pt idx="2">
                  <c:v>20640</c:v>
                </c:pt>
              </c:numCache>
            </c:numRef>
          </c:val>
        </c:ser>
        <c:ser>
          <c:idx val="5"/>
          <c:order val="5"/>
          <c:tx>
            <c:strRef>
              <c:f>'Fälle 9-11'!$I$7</c:f>
              <c:strCache>
                <c:ptCount val="1"/>
                <c:pt idx="0">
                  <c:v>DO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9-11'!$J$7:$L$7</c:f>
              <c:numCache>
                <c:formatCode>#,##0</c:formatCode>
                <c:ptCount val="3"/>
                <c:pt idx="0">
                  <c:v>26507</c:v>
                </c:pt>
                <c:pt idx="1">
                  <c:v>26176</c:v>
                </c:pt>
                <c:pt idx="2">
                  <c:v>26953</c:v>
                </c:pt>
              </c:numCache>
            </c:numRef>
          </c:val>
        </c:ser>
        <c:ser>
          <c:idx val="6"/>
          <c:order val="6"/>
          <c:tx>
            <c:strRef>
              <c:f>'Fälle 9-11'!$I$8</c:f>
              <c:strCache>
                <c:ptCount val="1"/>
                <c:pt idx="0">
                  <c:v>HB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9-11'!$J$8:$L$8</c:f>
              <c:numCache>
                <c:formatCode>#,##0</c:formatCode>
                <c:ptCount val="3"/>
                <c:pt idx="0">
                  <c:v>48090</c:v>
                </c:pt>
                <c:pt idx="1">
                  <c:v>48360</c:v>
                </c:pt>
                <c:pt idx="2">
                  <c:v>49142</c:v>
                </c:pt>
              </c:numCache>
            </c:numRef>
          </c:val>
        </c:ser>
        <c:ser>
          <c:idx val="7"/>
          <c:order val="7"/>
          <c:tx>
            <c:strRef>
              <c:f>'Fälle 9-11'!$I$9</c:f>
              <c:strCache>
                <c:ptCount val="1"/>
                <c:pt idx="0">
                  <c:v>KA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9-11'!$J$9:$L$9</c:f>
              <c:numCache>
                <c:formatCode>#,##0</c:formatCode>
                <c:ptCount val="3"/>
                <c:pt idx="0">
                  <c:v>26046</c:v>
                </c:pt>
                <c:pt idx="1">
                  <c:v>25792</c:v>
                </c:pt>
                <c:pt idx="2">
                  <c:v>25751</c:v>
                </c:pt>
              </c:numCache>
            </c:numRef>
          </c:val>
        </c:ser>
        <c:ser>
          <c:idx val="8"/>
          <c:order val="8"/>
          <c:tx>
            <c:strRef>
              <c:f>'Fälle 9-11'!$I$10</c:f>
              <c:strCache>
                <c:ptCount val="1"/>
                <c:pt idx="0">
                  <c:v>LS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9-11'!$J$10:$L$10</c:f>
              <c:numCache>
                <c:formatCode>#,##0</c:formatCode>
                <c:ptCount val="3"/>
                <c:pt idx="0">
                  <c:v>21180</c:v>
                </c:pt>
                <c:pt idx="1">
                  <c:v>20073</c:v>
                </c:pt>
                <c:pt idx="2">
                  <c:v>20277</c:v>
                </c:pt>
              </c:numCache>
            </c:numRef>
          </c:val>
        </c:ser>
        <c:ser>
          <c:idx val="9"/>
          <c:order val="9"/>
          <c:tx>
            <c:strRef>
              <c:f>'Fälle 9-11'!$I$11</c:f>
              <c:strCache>
                <c:ptCount val="1"/>
                <c:pt idx="0">
                  <c:v>LSG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9-11'!$J$11:$L$11</c:f>
              <c:numCache>
                <c:formatCode>#,##0</c:formatCode>
                <c:ptCount val="3"/>
                <c:pt idx="0">
                  <c:v>19101</c:v>
                </c:pt>
                <c:pt idx="1">
                  <c:v>20637</c:v>
                </c:pt>
                <c:pt idx="2">
                  <c:v>21647</c:v>
                </c:pt>
              </c:numCache>
            </c:numRef>
          </c:val>
        </c:ser>
        <c:ser>
          <c:idx val="10"/>
          <c:order val="10"/>
          <c:tx>
            <c:strRef>
              <c:f>'Fälle 9-11'!$I$12</c:f>
              <c:strCache>
                <c:ptCount val="1"/>
                <c:pt idx="0">
                  <c:v>M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9-11'!$J$12:$L$12</c:f>
              <c:numCache>
                <c:formatCode>#,##0</c:formatCode>
                <c:ptCount val="3"/>
                <c:pt idx="0">
                  <c:v>64852</c:v>
                </c:pt>
                <c:pt idx="1">
                  <c:v>64490</c:v>
                </c:pt>
                <c:pt idx="2">
                  <c:v>65397</c:v>
                </c:pt>
              </c:numCache>
            </c:numRef>
          </c:val>
        </c:ser>
        <c:ser>
          <c:idx val="11"/>
          <c:order val="11"/>
          <c:tx>
            <c:strRef>
              <c:f>'Fälle 9-11'!$I$13</c:f>
              <c:strCache>
                <c:ptCount val="1"/>
                <c:pt idx="0">
                  <c:v>MA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9-11'!$J$13:$L$13</c:f>
              <c:numCache>
                <c:formatCode>#,##0</c:formatCode>
                <c:ptCount val="3"/>
                <c:pt idx="0">
                  <c:v>27776</c:v>
                </c:pt>
                <c:pt idx="1">
                  <c:v>27083</c:v>
                </c:pt>
                <c:pt idx="2">
                  <c:v>30553</c:v>
                </c:pt>
              </c:numCache>
            </c:numRef>
          </c:val>
        </c:ser>
        <c:ser>
          <c:idx val="12"/>
          <c:order val="12"/>
          <c:tx>
            <c:strRef>
              <c:f>'Fälle 9-11'!$I$14</c:f>
              <c:strCache>
                <c:ptCount val="1"/>
                <c:pt idx="0">
                  <c:v>N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9-11'!$J$14:$L$14</c:f>
              <c:numCache>
                <c:formatCode>#,##0</c:formatCode>
                <c:ptCount val="3"/>
                <c:pt idx="0">
                  <c:v>42611</c:v>
                </c:pt>
                <c:pt idx="1">
                  <c:v>43068</c:v>
                </c:pt>
                <c:pt idx="2">
                  <c:v>44239</c:v>
                </c:pt>
              </c:numCache>
            </c:numRef>
          </c:val>
        </c:ser>
        <c:ser>
          <c:idx val="13"/>
          <c:order val="13"/>
          <c:tx>
            <c:strRef>
              <c:f>'Fälle 9-11'!$I$15</c:f>
              <c:strCache>
                <c:ptCount val="1"/>
                <c:pt idx="0">
                  <c:v>P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9-11'!$J$15:$L$15</c:f>
              <c:numCache>
                <c:formatCode>#,##0</c:formatCode>
                <c:ptCount val="3"/>
                <c:pt idx="0">
                  <c:v>17665</c:v>
                </c:pt>
                <c:pt idx="1">
                  <c:v>18631</c:v>
                </c:pt>
                <c:pt idx="2">
                  <c:v>18175</c:v>
                </c:pt>
              </c:numCache>
            </c:numRef>
          </c:val>
        </c:ser>
        <c:ser>
          <c:idx val="14"/>
          <c:order val="14"/>
          <c:tx>
            <c:strRef>
              <c:f>'Fälle 9-11'!$I$16</c:f>
              <c:strCache>
                <c:ptCount val="1"/>
                <c:pt idx="0">
                  <c:v>S</c:v>
                </c:pt>
              </c:strCache>
            </c:strRef>
          </c:tx>
          <c:cat>
            <c:strRef>
              <c:f>'Fälle 9-11'!$J$1:$L$1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9-11'!$J$16:$L$16</c:f>
              <c:numCache>
                <c:formatCode>#,##0</c:formatCode>
                <c:ptCount val="3"/>
                <c:pt idx="0">
                  <c:v>36493</c:v>
                </c:pt>
                <c:pt idx="1">
                  <c:v>36365</c:v>
                </c:pt>
                <c:pt idx="2">
                  <c:v>38121</c:v>
                </c:pt>
              </c:numCache>
            </c:numRef>
          </c:val>
        </c:ser>
        <c:shape val="cylinder"/>
        <c:axId val="39099776"/>
        <c:axId val="39113856"/>
        <c:axId val="0"/>
      </c:bar3DChart>
      <c:catAx>
        <c:axId val="39099776"/>
        <c:scaling>
          <c:orientation val="minMax"/>
        </c:scaling>
        <c:axPos val="b"/>
        <c:majorGridlines/>
        <c:numFmt formatCode="#,##0" sourceLinked="1"/>
        <c:tickLblPos val="nextTo"/>
        <c:crossAx val="39113856"/>
        <c:crosses val="autoZero"/>
        <c:auto val="1"/>
        <c:lblAlgn val="ctr"/>
        <c:lblOffset val="100"/>
      </c:catAx>
      <c:valAx>
        <c:axId val="39113856"/>
        <c:scaling>
          <c:orientation val="minMax"/>
        </c:scaling>
        <c:axPos val="l"/>
        <c:numFmt formatCode="#,##0" sourceLinked="1"/>
        <c:tickLblPos val="nextTo"/>
        <c:crossAx val="39099776"/>
        <c:crosses val="autoZero"/>
        <c:crossBetween val="between"/>
      </c:valAx>
    </c:plotArea>
    <c:legend>
      <c:legendPos val="r"/>
      <c:txPr>
        <a:bodyPr/>
        <a:lstStyle/>
        <a:p>
          <a:pPr rtl="0">
            <a:defRPr sz="1800"/>
          </a:pPr>
          <a:endParaRPr lang="de-DE"/>
        </a:p>
      </c:txPr>
    </c:legend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sz="2400"/>
            </a:pPr>
            <a:r>
              <a:rPr lang="de-DE" sz="2400"/>
              <a:t>Fallzahlen je Standort</a:t>
            </a:r>
          </a:p>
        </c:rich>
      </c:tx>
      <c:overlay val="1"/>
    </c:title>
    <c:plotArea>
      <c:layout/>
      <c:barChart>
        <c:barDir val="col"/>
        <c:grouping val="clustered"/>
        <c:ser>
          <c:idx val="0"/>
          <c:order val="0"/>
          <c:tx>
            <c:strRef>
              <c:f>'Fälle 9-11'!$C$42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'Fälle 9-11'!$B$43:$B$75</c:f>
              <c:strCache>
                <c:ptCount val="33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VAVK</c:v>
                </c:pt>
                <c:pt idx="4">
                  <c:v>VHUK</c:v>
                </c:pt>
                <c:pt idx="5">
                  <c:v>VKAU</c:v>
                </c:pt>
                <c:pt idx="6">
                  <c:v>VKFH</c:v>
                </c:pt>
                <c:pt idx="7">
                  <c:v>VKHD</c:v>
                </c:pt>
                <c:pt idx="8">
                  <c:v>VKNK</c:v>
                </c:pt>
                <c:pt idx="9">
                  <c:v>VKPB</c:v>
                </c:pt>
                <c:pt idx="10">
                  <c:v>VKSP</c:v>
                </c:pt>
                <c:pt idx="11">
                  <c:v>VWBK</c:v>
                </c:pt>
                <c:pt idx="12">
                  <c:v>CB</c:v>
                </c:pt>
                <c:pt idx="13">
                  <c:v>DO</c:v>
                </c:pt>
                <c:pt idx="14">
                  <c:v>HBL</c:v>
                </c:pt>
                <c:pt idx="15">
                  <c:v>HBM</c:v>
                </c:pt>
                <c:pt idx="16">
                  <c:v>HBN</c:v>
                </c:pt>
                <c:pt idx="17">
                  <c:v>HBO</c:v>
                </c:pt>
                <c:pt idx="18">
                  <c:v>KA</c:v>
                </c:pt>
                <c:pt idx="19">
                  <c:v>LS_K</c:v>
                </c:pt>
                <c:pt idx="20">
                  <c:v>LS_L</c:v>
                </c:pt>
                <c:pt idx="21">
                  <c:v>LS_W</c:v>
                </c:pt>
                <c:pt idx="22">
                  <c:v>LSGH</c:v>
                </c:pt>
                <c:pt idx="23">
                  <c:v>LSGK</c:v>
                </c:pt>
                <c:pt idx="24">
                  <c:v>M_B</c:v>
                </c:pt>
                <c:pt idx="25">
                  <c:v>M_H</c:v>
                </c:pt>
                <c:pt idx="26">
                  <c:v>M_N</c:v>
                </c:pt>
                <c:pt idx="27">
                  <c:v>M_S</c:v>
                </c:pt>
                <c:pt idx="28">
                  <c:v>M_T</c:v>
                </c:pt>
                <c:pt idx="29">
                  <c:v>MA</c:v>
                </c:pt>
                <c:pt idx="30">
                  <c:v>N</c:v>
                </c:pt>
                <c:pt idx="31">
                  <c:v>P</c:v>
                </c:pt>
                <c:pt idx="32">
                  <c:v>S</c:v>
                </c:pt>
              </c:strCache>
            </c:strRef>
          </c:cat>
          <c:val>
            <c:numRef>
              <c:f>'Fälle 9-11'!$C$43:$C$75</c:f>
              <c:numCache>
                <c:formatCode>#,##0</c:formatCode>
                <c:ptCount val="33"/>
                <c:pt idx="0">
                  <c:v>34387</c:v>
                </c:pt>
                <c:pt idx="1">
                  <c:v>18749</c:v>
                </c:pt>
                <c:pt idx="2">
                  <c:v>27114</c:v>
                </c:pt>
                <c:pt idx="3">
                  <c:v>8841</c:v>
                </c:pt>
                <c:pt idx="4">
                  <c:v>10172</c:v>
                </c:pt>
                <c:pt idx="5">
                  <c:v>10120</c:v>
                </c:pt>
                <c:pt idx="6">
                  <c:v>16250</c:v>
                </c:pt>
                <c:pt idx="7">
                  <c:v>5165</c:v>
                </c:pt>
                <c:pt idx="8">
                  <c:v>20085</c:v>
                </c:pt>
                <c:pt idx="9">
                  <c:v>2602</c:v>
                </c:pt>
                <c:pt idx="10">
                  <c:v>7656</c:v>
                </c:pt>
                <c:pt idx="11">
                  <c:v>3793</c:v>
                </c:pt>
                <c:pt idx="12">
                  <c:v>19648</c:v>
                </c:pt>
                <c:pt idx="13">
                  <c:v>26507</c:v>
                </c:pt>
                <c:pt idx="14">
                  <c:v>11935</c:v>
                </c:pt>
                <c:pt idx="15">
                  <c:v>20547</c:v>
                </c:pt>
                <c:pt idx="16">
                  <c:v>8866</c:v>
                </c:pt>
                <c:pt idx="17">
                  <c:v>6742</c:v>
                </c:pt>
                <c:pt idx="18">
                  <c:v>26046</c:v>
                </c:pt>
                <c:pt idx="19">
                  <c:v>17171</c:v>
                </c:pt>
                <c:pt idx="20">
                  <c:v>1644</c:v>
                </c:pt>
                <c:pt idx="21">
                  <c:v>2365</c:v>
                </c:pt>
                <c:pt idx="23">
                  <c:v>19101</c:v>
                </c:pt>
                <c:pt idx="24">
                  <c:v>16665</c:v>
                </c:pt>
                <c:pt idx="25">
                  <c:v>15546</c:v>
                </c:pt>
                <c:pt idx="26">
                  <c:v>12034</c:v>
                </c:pt>
                <c:pt idx="27">
                  <c:v>17899</c:v>
                </c:pt>
                <c:pt idx="28">
                  <c:v>2708</c:v>
                </c:pt>
                <c:pt idx="29">
                  <c:v>27776</c:v>
                </c:pt>
                <c:pt idx="30">
                  <c:v>42611</c:v>
                </c:pt>
                <c:pt idx="31">
                  <c:v>17665</c:v>
                </c:pt>
                <c:pt idx="32">
                  <c:v>36493</c:v>
                </c:pt>
              </c:numCache>
            </c:numRef>
          </c:val>
        </c:ser>
        <c:ser>
          <c:idx val="1"/>
          <c:order val="1"/>
          <c:tx>
            <c:strRef>
              <c:f>'Fälle 9-11'!$D$42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'Fälle 9-11'!$B$43:$B$75</c:f>
              <c:strCache>
                <c:ptCount val="33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VAVK</c:v>
                </c:pt>
                <c:pt idx="4">
                  <c:v>VHUK</c:v>
                </c:pt>
                <c:pt idx="5">
                  <c:v>VKAU</c:v>
                </c:pt>
                <c:pt idx="6">
                  <c:v>VKFH</c:v>
                </c:pt>
                <c:pt idx="7">
                  <c:v>VKHD</c:v>
                </c:pt>
                <c:pt idx="8">
                  <c:v>VKNK</c:v>
                </c:pt>
                <c:pt idx="9">
                  <c:v>VKPB</c:v>
                </c:pt>
                <c:pt idx="10">
                  <c:v>VKSP</c:v>
                </c:pt>
                <c:pt idx="11">
                  <c:v>VWBK</c:v>
                </c:pt>
                <c:pt idx="12">
                  <c:v>CB</c:v>
                </c:pt>
                <c:pt idx="13">
                  <c:v>DO</c:v>
                </c:pt>
                <c:pt idx="14">
                  <c:v>HBL</c:v>
                </c:pt>
                <c:pt idx="15">
                  <c:v>HBM</c:v>
                </c:pt>
                <c:pt idx="16">
                  <c:v>HBN</c:v>
                </c:pt>
                <c:pt idx="17">
                  <c:v>HBO</c:v>
                </c:pt>
                <c:pt idx="18">
                  <c:v>KA</c:v>
                </c:pt>
                <c:pt idx="19">
                  <c:v>LS_K</c:v>
                </c:pt>
                <c:pt idx="20">
                  <c:v>LS_L</c:v>
                </c:pt>
                <c:pt idx="21">
                  <c:v>LS_W</c:v>
                </c:pt>
                <c:pt idx="22">
                  <c:v>LSGH</c:v>
                </c:pt>
                <c:pt idx="23">
                  <c:v>LSGK</c:v>
                </c:pt>
                <c:pt idx="24">
                  <c:v>M_B</c:v>
                </c:pt>
                <c:pt idx="25">
                  <c:v>M_H</c:v>
                </c:pt>
                <c:pt idx="26">
                  <c:v>M_N</c:v>
                </c:pt>
                <c:pt idx="27">
                  <c:v>M_S</c:v>
                </c:pt>
                <c:pt idx="28">
                  <c:v>M_T</c:v>
                </c:pt>
                <c:pt idx="29">
                  <c:v>MA</c:v>
                </c:pt>
                <c:pt idx="30">
                  <c:v>N</c:v>
                </c:pt>
                <c:pt idx="31">
                  <c:v>P</c:v>
                </c:pt>
                <c:pt idx="32">
                  <c:v>S</c:v>
                </c:pt>
              </c:strCache>
            </c:strRef>
          </c:cat>
          <c:val>
            <c:numRef>
              <c:f>'Fälle 9-11'!$D$43:$D$75</c:f>
              <c:numCache>
                <c:formatCode>#,##0</c:formatCode>
                <c:ptCount val="33"/>
                <c:pt idx="0">
                  <c:v>34237</c:v>
                </c:pt>
                <c:pt idx="1">
                  <c:v>19573</c:v>
                </c:pt>
                <c:pt idx="2">
                  <c:v>27353</c:v>
                </c:pt>
                <c:pt idx="3">
                  <c:v>9185</c:v>
                </c:pt>
                <c:pt idx="4">
                  <c:v>10433</c:v>
                </c:pt>
                <c:pt idx="5">
                  <c:v>9537</c:v>
                </c:pt>
                <c:pt idx="6">
                  <c:v>18478</c:v>
                </c:pt>
                <c:pt idx="7">
                  <c:v>5174</c:v>
                </c:pt>
                <c:pt idx="8">
                  <c:v>20453</c:v>
                </c:pt>
                <c:pt idx="9">
                  <c:v>1355</c:v>
                </c:pt>
                <c:pt idx="10">
                  <c:v>8138</c:v>
                </c:pt>
                <c:pt idx="11">
                  <c:v>3675</c:v>
                </c:pt>
                <c:pt idx="12">
                  <c:v>20202</c:v>
                </c:pt>
                <c:pt idx="13">
                  <c:v>26176</c:v>
                </c:pt>
                <c:pt idx="14">
                  <c:v>12352</c:v>
                </c:pt>
                <c:pt idx="15">
                  <c:v>20603</c:v>
                </c:pt>
                <c:pt idx="16">
                  <c:v>8885</c:v>
                </c:pt>
                <c:pt idx="17">
                  <c:v>6520</c:v>
                </c:pt>
                <c:pt idx="18">
                  <c:v>25792</c:v>
                </c:pt>
                <c:pt idx="19">
                  <c:v>16243</c:v>
                </c:pt>
                <c:pt idx="20">
                  <c:v>1829</c:v>
                </c:pt>
                <c:pt idx="21">
                  <c:v>2001</c:v>
                </c:pt>
                <c:pt idx="23">
                  <c:v>20637</c:v>
                </c:pt>
                <c:pt idx="24">
                  <c:v>17262</c:v>
                </c:pt>
                <c:pt idx="25">
                  <c:v>15398</c:v>
                </c:pt>
                <c:pt idx="26">
                  <c:v>11422</c:v>
                </c:pt>
                <c:pt idx="27">
                  <c:v>17821</c:v>
                </c:pt>
                <c:pt idx="28">
                  <c:v>2587</c:v>
                </c:pt>
                <c:pt idx="29">
                  <c:v>27083</c:v>
                </c:pt>
                <c:pt idx="30">
                  <c:v>43068</c:v>
                </c:pt>
                <c:pt idx="31">
                  <c:v>18631</c:v>
                </c:pt>
                <c:pt idx="32">
                  <c:v>36365</c:v>
                </c:pt>
              </c:numCache>
            </c:numRef>
          </c:val>
        </c:ser>
        <c:ser>
          <c:idx val="2"/>
          <c:order val="2"/>
          <c:tx>
            <c:strRef>
              <c:f>'Fälle 9-11'!$E$42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'Fälle 9-11'!$B$43:$B$75</c:f>
              <c:strCache>
                <c:ptCount val="33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VAVK</c:v>
                </c:pt>
                <c:pt idx="4">
                  <c:v>VHUK</c:v>
                </c:pt>
                <c:pt idx="5">
                  <c:v>VKAU</c:v>
                </c:pt>
                <c:pt idx="6">
                  <c:v>VKFH</c:v>
                </c:pt>
                <c:pt idx="7">
                  <c:v>VKHD</c:v>
                </c:pt>
                <c:pt idx="8">
                  <c:v>VKNK</c:v>
                </c:pt>
                <c:pt idx="9">
                  <c:v>VKPB</c:v>
                </c:pt>
                <c:pt idx="10">
                  <c:v>VKSP</c:v>
                </c:pt>
                <c:pt idx="11">
                  <c:v>VWBK</c:v>
                </c:pt>
                <c:pt idx="12">
                  <c:v>CB</c:v>
                </c:pt>
                <c:pt idx="13">
                  <c:v>DO</c:v>
                </c:pt>
                <c:pt idx="14">
                  <c:v>HBL</c:v>
                </c:pt>
                <c:pt idx="15">
                  <c:v>HBM</c:v>
                </c:pt>
                <c:pt idx="16">
                  <c:v>HBN</c:v>
                </c:pt>
                <c:pt idx="17">
                  <c:v>HBO</c:v>
                </c:pt>
                <c:pt idx="18">
                  <c:v>KA</c:v>
                </c:pt>
                <c:pt idx="19">
                  <c:v>LS_K</c:v>
                </c:pt>
                <c:pt idx="20">
                  <c:v>LS_L</c:v>
                </c:pt>
                <c:pt idx="21">
                  <c:v>LS_W</c:v>
                </c:pt>
                <c:pt idx="22">
                  <c:v>LSGH</c:v>
                </c:pt>
                <c:pt idx="23">
                  <c:v>LSGK</c:v>
                </c:pt>
                <c:pt idx="24">
                  <c:v>M_B</c:v>
                </c:pt>
                <c:pt idx="25">
                  <c:v>M_H</c:v>
                </c:pt>
                <c:pt idx="26">
                  <c:v>M_N</c:v>
                </c:pt>
                <c:pt idx="27">
                  <c:v>M_S</c:v>
                </c:pt>
                <c:pt idx="28">
                  <c:v>M_T</c:v>
                </c:pt>
                <c:pt idx="29">
                  <c:v>MA</c:v>
                </c:pt>
                <c:pt idx="30">
                  <c:v>N</c:v>
                </c:pt>
                <c:pt idx="31">
                  <c:v>P</c:v>
                </c:pt>
                <c:pt idx="32">
                  <c:v>S</c:v>
                </c:pt>
              </c:strCache>
            </c:strRef>
          </c:cat>
          <c:val>
            <c:numRef>
              <c:f>'Fälle 9-11'!$E$43:$E$75</c:f>
              <c:numCache>
                <c:formatCode>#,##0</c:formatCode>
                <c:ptCount val="33"/>
                <c:pt idx="0">
                  <c:v>35331</c:v>
                </c:pt>
                <c:pt idx="1">
                  <c:v>20469</c:v>
                </c:pt>
                <c:pt idx="2">
                  <c:v>27507</c:v>
                </c:pt>
                <c:pt idx="3">
                  <c:v>9678</c:v>
                </c:pt>
                <c:pt idx="4">
                  <c:v>11474</c:v>
                </c:pt>
                <c:pt idx="5">
                  <c:v>10088</c:v>
                </c:pt>
                <c:pt idx="6">
                  <c:v>20067</c:v>
                </c:pt>
                <c:pt idx="7">
                  <c:v>5093</c:v>
                </c:pt>
                <c:pt idx="8">
                  <c:v>21146</c:v>
                </c:pt>
                <c:pt idx="10">
                  <c:v>9187</c:v>
                </c:pt>
                <c:pt idx="11">
                  <c:v>3378</c:v>
                </c:pt>
                <c:pt idx="12">
                  <c:v>20640</c:v>
                </c:pt>
                <c:pt idx="13">
                  <c:v>26953</c:v>
                </c:pt>
                <c:pt idx="14">
                  <c:v>12115</c:v>
                </c:pt>
                <c:pt idx="15">
                  <c:v>21123</c:v>
                </c:pt>
                <c:pt idx="16">
                  <c:v>9095</c:v>
                </c:pt>
                <c:pt idx="17">
                  <c:v>6809</c:v>
                </c:pt>
                <c:pt idx="18">
                  <c:v>25751</c:v>
                </c:pt>
                <c:pt idx="19">
                  <c:v>16593</c:v>
                </c:pt>
                <c:pt idx="20">
                  <c:v>1779</c:v>
                </c:pt>
                <c:pt idx="21">
                  <c:v>1905</c:v>
                </c:pt>
                <c:pt idx="22">
                  <c:v>1306</c:v>
                </c:pt>
                <c:pt idx="23">
                  <c:v>20341</c:v>
                </c:pt>
                <c:pt idx="24">
                  <c:v>16923</c:v>
                </c:pt>
                <c:pt idx="25">
                  <c:v>15680</c:v>
                </c:pt>
                <c:pt idx="26">
                  <c:v>11400</c:v>
                </c:pt>
                <c:pt idx="27">
                  <c:v>18529</c:v>
                </c:pt>
                <c:pt idx="28">
                  <c:v>2865</c:v>
                </c:pt>
                <c:pt idx="29">
                  <c:v>30553</c:v>
                </c:pt>
                <c:pt idx="30">
                  <c:v>44239</c:v>
                </c:pt>
                <c:pt idx="31">
                  <c:v>18175</c:v>
                </c:pt>
                <c:pt idx="32">
                  <c:v>38121</c:v>
                </c:pt>
              </c:numCache>
            </c:numRef>
          </c:val>
        </c:ser>
        <c:axId val="38741888"/>
        <c:axId val="38743424"/>
      </c:barChart>
      <c:catAx>
        <c:axId val="38741888"/>
        <c:scaling>
          <c:orientation val="minMax"/>
        </c:scaling>
        <c:axPos val="b"/>
        <c:tickLblPos val="nextTo"/>
        <c:crossAx val="38743424"/>
        <c:crosses val="autoZero"/>
        <c:auto val="1"/>
        <c:lblAlgn val="ctr"/>
        <c:lblOffset val="100"/>
      </c:catAx>
      <c:valAx>
        <c:axId val="38743424"/>
        <c:scaling>
          <c:orientation val="minMax"/>
        </c:scaling>
        <c:axPos val="l"/>
        <c:majorGridlines/>
        <c:numFmt formatCode="#,##0" sourceLinked="1"/>
        <c:tickLblPos val="nextTo"/>
        <c:crossAx val="387418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562895185142097"/>
          <c:y val="0.18504181322433041"/>
          <c:w val="0.27673578161650525"/>
          <c:h val="5.836218126812593E-2"/>
        </c:manualLayout>
      </c:layout>
      <c:txPr>
        <a:bodyPr/>
        <a:lstStyle/>
        <a:p>
          <a:pPr>
            <a:defRPr sz="1800"/>
          </a:pPr>
          <a:endParaRPr lang="de-DE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de-DE" sz="2800" dirty="0"/>
              <a:t>Fallzahlentwicklung 2009,2010, 2011</a:t>
            </a:r>
          </a:p>
        </c:rich>
      </c:tx>
      <c:layout>
        <c:manualLayout>
          <c:xMode val="edge"/>
          <c:yMode val="edge"/>
          <c:x val="0.13473247236655816"/>
          <c:y val="7.7898730535075678E-2"/>
        </c:manualLayout>
      </c:layout>
    </c:title>
    <c:view3D>
      <c:rotY val="40"/>
      <c:perspective val="30"/>
    </c:view3D>
    <c:plotArea>
      <c:layout>
        <c:manualLayout>
          <c:layoutTarget val="inner"/>
          <c:xMode val="edge"/>
          <c:yMode val="edge"/>
          <c:x val="6.4980762934228539E-2"/>
          <c:y val="7.7921405657626133E-2"/>
          <c:w val="0.8196779038582066"/>
          <c:h val="0.87118810148731407"/>
        </c:manualLayout>
      </c:layout>
      <c:area3DChart>
        <c:grouping val="standard"/>
        <c:ser>
          <c:idx val="0"/>
          <c:order val="0"/>
          <c:tx>
            <c:strRef>
              <c:f>'Fälle 9-11'!$N$22</c:f>
              <c:strCache>
                <c:ptCount val="1"/>
                <c:pt idx="0">
                  <c:v>P</c:v>
                </c:pt>
              </c:strCache>
            </c:strRef>
          </c:tx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9-11'!$O$22:$Q$22</c:f>
              <c:numCache>
                <c:formatCode>0.0%</c:formatCode>
                <c:ptCount val="3"/>
                <c:pt idx="0">
                  <c:v>4.3660640434833982E-2</c:v>
                </c:pt>
                <c:pt idx="1">
                  <c:v>5.4684404189074463E-2</c:v>
                </c:pt>
                <c:pt idx="2">
                  <c:v>-2.447533680425101E-2</c:v>
                </c:pt>
              </c:numCache>
            </c:numRef>
          </c:val>
        </c:ser>
        <c:ser>
          <c:idx val="1"/>
          <c:order val="1"/>
          <c:tx>
            <c:strRef>
              <c:f>'Fälle 9-11'!$N$23</c:f>
              <c:strCache>
                <c:ptCount val="1"/>
                <c:pt idx="0">
                  <c:v>KA</c:v>
                </c:pt>
              </c:strCache>
            </c:strRef>
          </c:tx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9-11'!$O$23:$Q$23</c:f>
              <c:numCache>
                <c:formatCode>0.0%</c:formatCode>
                <c:ptCount val="3"/>
                <c:pt idx="0">
                  <c:v>2.4626278520849771E-2</c:v>
                </c:pt>
                <c:pt idx="1">
                  <c:v>-9.7519772709821172E-3</c:v>
                </c:pt>
                <c:pt idx="2">
                  <c:v>-1.5896401985111663E-3</c:v>
                </c:pt>
              </c:numCache>
            </c:numRef>
          </c:val>
        </c:ser>
        <c:ser>
          <c:idx val="2"/>
          <c:order val="2"/>
          <c:tx>
            <c:strRef>
              <c:f>'Fälle 9-11'!$N$24</c:f>
              <c:strCache>
                <c:ptCount val="1"/>
                <c:pt idx="0">
                  <c:v>BS</c:v>
                </c:pt>
              </c:strCache>
            </c:strRef>
          </c:tx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9-11'!$O$24:$Q$24</c:f>
              <c:numCache>
                <c:formatCode>0.0%</c:formatCode>
                <c:ptCount val="3"/>
                <c:pt idx="0">
                  <c:v>-7.3708262696248346E-4</c:v>
                </c:pt>
                <c:pt idx="1">
                  <c:v>8.8146345061591996E-3</c:v>
                </c:pt>
                <c:pt idx="2">
                  <c:v>5.630095419149642E-3</c:v>
                </c:pt>
              </c:numCache>
            </c:numRef>
          </c:val>
        </c:ser>
        <c:ser>
          <c:idx val="3"/>
          <c:order val="3"/>
          <c:tx>
            <c:strRef>
              <c:f>'Fälle 9-11'!$N$25</c:f>
              <c:strCache>
                <c:ptCount val="1"/>
                <c:pt idx="0">
                  <c:v>LS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9-11'!$O$25:$Q$25</c:f>
              <c:numCache>
                <c:formatCode>0.0%</c:formatCode>
                <c:ptCount val="3"/>
                <c:pt idx="0">
                  <c:v>0</c:v>
                </c:pt>
                <c:pt idx="1">
                  <c:v>-5.2266288951841475E-2</c:v>
                </c:pt>
                <c:pt idx="2">
                  <c:v>1.016290539530715E-2</c:v>
                </c:pt>
              </c:numCache>
            </c:numRef>
          </c:val>
        </c:ser>
        <c:ser>
          <c:idx val="4"/>
          <c:order val="4"/>
          <c:tx>
            <c:strRef>
              <c:f>'Fälle 9-11'!$N$26</c:f>
              <c:strCache>
                <c:ptCount val="1"/>
                <c:pt idx="0">
                  <c:v>M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9-11'!$O$26:$Q$26</c:f>
              <c:numCache>
                <c:formatCode>0.0%</c:formatCode>
                <c:ptCount val="3"/>
                <c:pt idx="0">
                  <c:v>-5.5509553163431164E-3</c:v>
                </c:pt>
                <c:pt idx="1">
                  <c:v>-5.5819404181829436E-3</c:v>
                </c:pt>
                <c:pt idx="2">
                  <c:v>1.4064195999379749E-2</c:v>
                </c:pt>
              </c:numCache>
            </c:numRef>
          </c:val>
        </c:ser>
        <c:ser>
          <c:idx val="5"/>
          <c:order val="5"/>
          <c:tx>
            <c:strRef>
              <c:f>'Fälle 9-11'!$N$27</c:f>
              <c:strCache>
                <c:ptCount val="1"/>
                <c:pt idx="0">
                  <c:v>HB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9-11'!$O$27:$Q$27</c:f>
              <c:numCache>
                <c:formatCode>0.0%</c:formatCode>
                <c:ptCount val="3"/>
                <c:pt idx="0">
                  <c:v>-1.7127207325049052E-2</c:v>
                </c:pt>
                <c:pt idx="1">
                  <c:v>5.6144728633811614E-3</c:v>
                </c:pt>
                <c:pt idx="2">
                  <c:v>1.6170388751033913E-2</c:v>
                </c:pt>
              </c:numCache>
            </c:numRef>
          </c:val>
        </c:ser>
        <c:ser>
          <c:idx val="6"/>
          <c:order val="6"/>
          <c:tx>
            <c:strRef>
              <c:f>'Fälle 9-11'!$N$28</c:f>
              <c:strCache>
                <c:ptCount val="1"/>
                <c:pt idx="0">
                  <c:v>CB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9-11'!$O$28:$Q$28</c:f>
              <c:numCache>
                <c:formatCode>0.0%</c:formatCode>
                <c:ptCount val="3"/>
                <c:pt idx="0">
                  <c:v>-4.0718679816424276E-2</c:v>
                </c:pt>
                <c:pt idx="1">
                  <c:v>2.8196254071661233E-2</c:v>
                </c:pt>
                <c:pt idx="2">
                  <c:v>2.1681021681021703E-2</c:v>
                </c:pt>
              </c:numCache>
            </c:numRef>
          </c:val>
        </c:ser>
        <c:ser>
          <c:idx val="7"/>
          <c:order val="7"/>
          <c:tx>
            <c:strRef>
              <c:f>'Fälle 9-11'!$N$29</c:f>
              <c:strCache>
                <c:ptCount val="1"/>
                <c:pt idx="0">
                  <c:v>N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9-11'!$O$29:$Q$29</c:f>
              <c:numCache>
                <c:formatCode>0.0%</c:formatCode>
                <c:ptCount val="3"/>
                <c:pt idx="0">
                  <c:v>4.0536250641009991E-2</c:v>
                </c:pt>
                <c:pt idx="1">
                  <c:v>1.0724930182347282E-2</c:v>
                </c:pt>
                <c:pt idx="2">
                  <c:v>2.718956069471536E-2</c:v>
                </c:pt>
              </c:numCache>
            </c:numRef>
          </c:val>
        </c:ser>
        <c:ser>
          <c:idx val="8"/>
          <c:order val="8"/>
          <c:tx>
            <c:strRef>
              <c:f>'Fälle 9-11'!$N$30</c:f>
              <c:strCache>
                <c:ptCount val="1"/>
                <c:pt idx="0">
                  <c:v>DO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9-11'!$O$30:$Q$30</c:f>
              <c:numCache>
                <c:formatCode>0.0%</c:formatCode>
                <c:ptCount val="3"/>
                <c:pt idx="0">
                  <c:v>2.2804445130421389E-2</c:v>
                </c:pt>
                <c:pt idx="1">
                  <c:v>-1.2487267514241516E-2</c:v>
                </c:pt>
                <c:pt idx="2">
                  <c:v>2.9683679706601487E-2</c:v>
                </c:pt>
              </c:numCache>
            </c:numRef>
          </c:val>
        </c:ser>
        <c:ser>
          <c:idx val="9"/>
          <c:order val="9"/>
          <c:tx>
            <c:strRef>
              <c:f>'Fälle 9-11'!$N$31</c:f>
              <c:strCache>
                <c:ptCount val="1"/>
                <c:pt idx="0">
                  <c:v>A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9-11'!$O$31:$Q$31</c:f>
              <c:numCache>
                <c:formatCode>0.0%</c:formatCode>
                <c:ptCount val="3"/>
                <c:pt idx="0">
                  <c:v>8.3572810978828349E-3</c:v>
                </c:pt>
                <c:pt idx="1">
                  <c:v>-4.3621135894378691E-3</c:v>
                </c:pt>
                <c:pt idx="2">
                  <c:v>3.1953734264100239E-2</c:v>
                </c:pt>
              </c:numCache>
            </c:numRef>
          </c:val>
        </c:ser>
        <c:ser>
          <c:idx val="10"/>
          <c:order val="10"/>
          <c:tx>
            <c:strRef>
              <c:f>'Fälle 9-11'!$N$32</c:f>
              <c:strCache>
                <c:ptCount val="1"/>
                <c:pt idx="0">
                  <c:v>BVI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9-11'!$O$32:$Q$32</c:f>
              <c:numCache>
                <c:formatCode>0.0%</c:formatCode>
                <c:ptCount val="3"/>
                <c:pt idx="0">
                  <c:v>1.3815395666227717E-2</c:v>
                </c:pt>
                <c:pt idx="1">
                  <c:v>2.0594209059562607E-2</c:v>
                </c:pt>
                <c:pt idx="2">
                  <c:v>4.2613504882676956E-2</c:v>
                </c:pt>
              </c:numCache>
            </c:numRef>
          </c:val>
        </c:ser>
        <c:ser>
          <c:idx val="11"/>
          <c:order val="11"/>
          <c:tx>
            <c:strRef>
              <c:f>'Fälle 9-11'!$N$33</c:f>
              <c:strCache>
                <c:ptCount val="1"/>
                <c:pt idx="0">
                  <c:v>BI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9-11'!$O$33:$Q$33</c:f>
              <c:numCache>
                <c:formatCode>0.0%</c:formatCode>
                <c:ptCount val="3"/>
                <c:pt idx="0">
                  <c:v>7.0902938174786526E-3</c:v>
                </c:pt>
                <c:pt idx="1">
                  <c:v>4.3949010613899366E-2</c:v>
                </c:pt>
                <c:pt idx="2">
                  <c:v>4.5777346344454066E-2</c:v>
                </c:pt>
              </c:numCache>
            </c:numRef>
          </c:val>
        </c:ser>
        <c:ser>
          <c:idx val="12"/>
          <c:order val="12"/>
          <c:tx>
            <c:strRef>
              <c:f>'Fälle 9-11'!$N$34</c:f>
              <c:strCache>
                <c:ptCount val="1"/>
                <c:pt idx="0">
                  <c:v>S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9-11'!$O$34:$Q$34</c:f>
              <c:numCache>
                <c:formatCode>0.0%</c:formatCode>
                <c:ptCount val="3"/>
                <c:pt idx="0">
                  <c:v>1.6093554225254089E-2</c:v>
                </c:pt>
                <c:pt idx="1">
                  <c:v>-3.5075219905187334E-3</c:v>
                </c:pt>
                <c:pt idx="2">
                  <c:v>4.8288189192905263E-2</c:v>
                </c:pt>
              </c:numCache>
            </c:numRef>
          </c:val>
        </c:ser>
        <c:ser>
          <c:idx val="13"/>
          <c:order val="13"/>
          <c:tx>
            <c:strRef>
              <c:f>'Fälle 9-11'!$N$35</c:f>
              <c:strCache>
                <c:ptCount val="1"/>
                <c:pt idx="0">
                  <c:v>LSG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9-11'!$O$35:$Q$35</c:f>
              <c:numCache>
                <c:formatCode>0.0%</c:formatCode>
                <c:ptCount val="3"/>
                <c:pt idx="0">
                  <c:v>-2.8087314913753658E-2</c:v>
                </c:pt>
                <c:pt idx="1">
                  <c:v>8.041463797706927E-2</c:v>
                </c:pt>
                <c:pt idx="2">
                  <c:v>4.8941222076852246E-2</c:v>
                </c:pt>
              </c:numCache>
            </c:numRef>
          </c:val>
        </c:ser>
        <c:ser>
          <c:idx val="14"/>
          <c:order val="14"/>
          <c:tx>
            <c:strRef>
              <c:f>'Fälle 9-11'!$N$36</c:f>
              <c:strCache>
                <c:ptCount val="1"/>
                <c:pt idx="0">
                  <c:v>MA</c:v>
                </c:pt>
              </c:strCache>
            </c:strRef>
          </c:tx>
          <c:spPr>
            <a:ln w="25400">
              <a:noFill/>
            </a:ln>
          </c:spPr>
          <c:cat>
            <c:strRef>
              <c:f>'Fälle 9-11'!$O$21:$Q$21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'Fälle 9-11'!$O$36:$Q$36</c:f>
              <c:numCache>
                <c:formatCode>0.0%</c:formatCode>
                <c:ptCount val="3"/>
                <c:pt idx="0">
                  <c:v>-5.3357206803939204E-3</c:v>
                </c:pt>
                <c:pt idx="1">
                  <c:v>-2.4949596774193571E-2</c:v>
                </c:pt>
                <c:pt idx="2">
                  <c:v>0.12812465384189345</c:v>
                </c:pt>
              </c:numCache>
            </c:numRef>
          </c:val>
        </c:ser>
        <c:axId val="39209600"/>
        <c:axId val="39219584"/>
        <c:axId val="40332800"/>
      </c:area3DChart>
      <c:catAx>
        <c:axId val="39209600"/>
        <c:scaling>
          <c:orientation val="minMax"/>
        </c:scaling>
        <c:axPos val="b"/>
        <c:tickLblPos val="nextTo"/>
        <c:crossAx val="39219584"/>
        <c:crosses val="autoZero"/>
        <c:auto val="1"/>
        <c:lblAlgn val="ctr"/>
        <c:lblOffset val="100"/>
      </c:catAx>
      <c:valAx>
        <c:axId val="39219584"/>
        <c:scaling>
          <c:orientation val="minMax"/>
        </c:scaling>
        <c:axPos val="l"/>
        <c:majorGridlines/>
        <c:numFmt formatCode="0.0%" sourceLinked="1"/>
        <c:tickLblPos val="nextTo"/>
        <c:crossAx val="39209600"/>
        <c:crosses val="autoZero"/>
        <c:crossBetween val="midCat"/>
      </c:valAx>
      <c:serAx>
        <c:axId val="40332800"/>
        <c:scaling>
          <c:orientation val="minMax"/>
        </c:scaling>
        <c:axPos val="b"/>
        <c:tickLblPos val="nextTo"/>
        <c:crossAx val="39219584"/>
        <c:crosses val="autoZero"/>
      </c:serAx>
      <c:spPr>
        <a:solidFill>
          <a:srgbClr val="9BBB59">
            <a:lumMod val="40000"/>
            <a:lumOff val="60000"/>
            <a:alpha val="0"/>
          </a:srgbClr>
        </a:solidFill>
      </c:spPr>
    </c:plotArea>
    <c:legend>
      <c:legendPos val="r"/>
      <c:txPr>
        <a:bodyPr/>
        <a:lstStyle/>
        <a:p>
          <a:pPr>
            <a:defRPr sz="1800"/>
          </a:pPr>
          <a:endParaRPr lang="de-DE"/>
        </a:p>
      </c:txPr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title>
      <c:tx>
        <c:rich>
          <a:bodyPr/>
          <a:lstStyle/>
          <a:p>
            <a:pPr>
              <a:defRPr/>
            </a:pPr>
            <a:r>
              <a:rPr lang="de-DE" sz="2800" dirty="0"/>
              <a:t>CM </a:t>
            </a:r>
            <a:r>
              <a:rPr lang="de-DE" sz="2800" dirty="0" smtClean="0"/>
              <a:t>Entwicklung  2009 bis 2011</a:t>
            </a:r>
            <a:endParaRPr lang="de-DE" sz="2800" dirty="0"/>
          </a:p>
        </c:rich>
      </c:tx>
      <c:layout>
        <c:manualLayout>
          <c:xMode val="edge"/>
          <c:yMode val="edge"/>
          <c:x val="3.6047681539807544E-2"/>
          <c:y val="5.3803028166165397E-2"/>
        </c:manualLayout>
      </c:layout>
      <c:overlay val="1"/>
    </c:title>
    <c:view3D>
      <c:rotY val="40"/>
      <c:perspective val="30"/>
    </c:view3D>
    <c:plotArea>
      <c:layout/>
      <c:area3DChart>
        <c:grouping val="standard"/>
        <c:ser>
          <c:idx val="0"/>
          <c:order val="0"/>
          <c:tx>
            <c:strRef>
              <c:f>CM!$I$41</c:f>
              <c:strCache>
                <c:ptCount val="1"/>
                <c:pt idx="0">
                  <c:v>KA</c:v>
                </c:pt>
              </c:strCache>
            </c:strRef>
          </c:tx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CM!$J$41:$L$41</c:f>
              <c:numCache>
                <c:formatCode>0.0%</c:formatCode>
                <c:ptCount val="3"/>
                <c:pt idx="0">
                  <c:v>2.6914806552303581E-2</c:v>
                </c:pt>
                <c:pt idx="1">
                  <c:v>-9.420414071843736E-3</c:v>
                </c:pt>
                <c:pt idx="2">
                  <c:v>-6.7339852074187204E-2</c:v>
                </c:pt>
              </c:numCache>
            </c:numRef>
          </c:val>
        </c:ser>
        <c:ser>
          <c:idx val="1"/>
          <c:order val="1"/>
          <c:tx>
            <c:strRef>
              <c:f>CM!$I$42</c:f>
              <c:strCache>
                <c:ptCount val="1"/>
                <c:pt idx="0">
                  <c:v>LS</c:v>
                </c:pt>
              </c:strCache>
            </c:strRef>
          </c:tx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CM!$J$42:$L$42</c:f>
              <c:numCache>
                <c:formatCode>0.0%</c:formatCode>
                <c:ptCount val="3"/>
                <c:pt idx="0">
                  <c:v>0</c:v>
                </c:pt>
                <c:pt idx="1">
                  <c:v>-5.6686719565143526E-2</c:v>
                </c:pt>
                <c:pt idx="2">
                  <c:v>-2.6921128560549491E-2</c:v>
                </c:pt>
              </c:numCache>
            </c:numRef>
          </c:val>
        </c:ser>
        <c:ser>
          <c:idx val="2"/>
          <c:order val="2"/>
          <c:tx>
            <c:strRef>
              <c:f>CM!$I$43</c:f>
              <c:strCache>
                <c:ptCount val="1"/>
                <c:pt idx="0">
                  <c:v>M</c:v>
                </c:pt>
              </c:strCache>
            </c:strRef>
          </c:tx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CM!$J$43:$L$43</c:f>
              <c:numCache>
                <c:formatCode>0.0%</c:formatCode>
                <c:ptCount val="3"/>
                <c:pt idx="0">
                  <c:v>-2.6421295192723669E-3</c:v>
                </c:pt>
                <c:pt idx="1">
                  <c:v>1.776818854392815E-2</c:v>
                </c:pt>
                <c:pt idx="2">
                  <c:v>-2.0410915315312958E-2</c:v>
                </c:pt>
              </c:numCache>
            </c:numRef>
          </c:val>
        </c:ser>
        <c:ser>
          <c:idx val="3"/>
          <c:order val="3"/>
          <c:tx>
            <c:strRef>
              <c:f>CM!$I$44</c:f>
              <c:strCache>
                <c:ptCount val="1"/>
                <c:pt idx="0">
                  <c:v>P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CM!$J$44:$L$44</c:f>
              <c:numCache>
                <c:formatCode>0.0%</c:formatCode>
                <c:ptCount val="3"/>
                <c:pt idx="0">
                  <c:v>3.4861056460092153E-2</c:v>
                </c:pt>
                <c:pt idx="1">
                  <c:v>6.9715725075990373E-2</c:v>
                </c:pt>
                <c:pt idx="2">
                  <c:v>-1.4448057372945564E-2</c:v>
                </c:pt>
              </c:numCache>
            </c:numRef>
          </c:val>
        </c:ser>
        <c:ser>
          <c:idx val="4"/>
          <c:order val="4"/>
          <c:tx>
            <c:strRef>
              <c:f>CM!$I$45</c:f>
              <c:strCache>
                <c:ptCount val="1"/>
                <c:pt idx="0">
                  <c:v>A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CM!$J$45:$L$45</c:f>
              <c:numCache>
                <c:formatCode>0.0%</c:formatCode>
                <c:ptCount val="3"/>
                <c:pt idx="0">
                  <c:v>1.4102514165753742E-2</c:v>
                </c:pt>
                <c:pt idx="1">
                  <c:v>2.4946238579806688E-2</c:v>
                </c:pt>
                <c:pt idx="2">
                  <c:v>1.2323674350564941E-2</c:v>
                </c:pt>
              </c:numCache>
            </c:numRef>
          </c:val>
        </c:ser>
        <c:ser>
          <c:idx val="5"/>
          <c:order val="5"/>
          <c:tx>
            <c:strRef>
              <c:f>CM!$I$46</c:f>
              <c:strCache>
                <c:ptCount val="1"/>
                <c:pt idx="0">
                  <c:v>HB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CM!$J$46:$L$46</c:f>
              <c:numCache>
                <c:formatCode>0.0%</c:formatCode>
                <c:ptCount val="3"/>
                <c:pt idx="0">
                  <c:v>-7.2149192798144444E-3</c:v>
                </c:pt>
                <c:pt idx="1">
                  <c:v>-6.4959800596754557E-3</c:v>
                </c:pt>
                <c:pt idx="2">
                  <c:v>3.1039928837272222E-2</c:v>
                </c:pt>
              </c:numCache>
            </c:numRef>
          </c:val>
        </c:ser>
        <c:ser>
          <c:idx val="6"/>
          <c:order val="6"/>
          <c:tx>
            <c:strRef>
              <c:f>CM!$I$47</c:f>
              <c:strCache>
                <c:ptCount val="1"/>
                <c:pt idx="0">
                  <c:v>BS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CM!$J$47:$L$47</c:f>
              <c:numCache>
                <c:formatCode>0.0%</c:formatCode>
                <c:ptCount val="3"/>
                <c:pt idx="0">
                  <c:v>6.2060028761660464E-3</c:v>
                </c:pt>
                <c:pt idx="1">
                  <c:v>1.6022702656419356E-2</c:v>
                </c:pt>
                <c:pt idx="2">
                  <c:v>3.6104866084770454E-2</c:v>
                </c:pt>
              </c:numCache>
            </c:numRef>
          </c:val>
        </c:ser>
        <c:ser>
          <c:idx val="7"/>
          <c:order val="7"/>
          <c:tx>
            <c:strRef>
              <c:f>CM!$I$48</c:f>
              <c:strCache>
                <c:ptCount val="1"/>
                <c:pt idx="0">
                  <c:v>DO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CM!$J$48:$L$48</c:f>
              <c:numCache>
                <c:formatCode>0.0%</c:formatCode>
                <c:ptCount val="3"/>
                <c:pt idx="0">
                  <c:v>-5.548195096341641E-3</c:v>
                </c:pt>
                <c:pt idx="1">
                  <c:v>1.3330726285638941E-2</c:v>
                </c:pt>
                <c:pt idx="2">
                  <c:v>3.6660991541859173E-2</c:v>
                </c:pt>
              </c:numCache>
            </c:numRef>
          </c:val>
        </c:ser>
        <c:ser>
          <c:idx val="8"/>
          <c:order val="8"/>
          <c:tx>
            <c:strRef>
              <c:f>CM!$I$49</c:f>
              <c:strCache>
                <c:ptCount val="1"/>
                <c:pt idx="0">
                  <c:v>CB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CM!$J$49:$L$49</c:f>
              <c:numCache>
                <c:formatCode>0.0%</c:formatCode>
                <c:ptCount val="3"/>
                <c:pt idx="0">
                  <c:v>-1.4267875891412556E-2</c:v>
                </c:pt>
                <c:pt idx="1">
                  <c:v>3.8443091737691286E-3</c:v>
                </c:pt>
                <c:pt idx="2">
                  <c:v>4.1818149014138703E-2</c:v>
                </c:pt>
              </c:numCache>
            </c:numRef>
          </c:val>
        </c:ser>
        <c:ser>
          <c:idx val="9"/>
          <c:order val="9"/>
          <c:tx>
            <c:strRef>
              <c:f>CM!$I$50</c:f>
              <c:strCache>
                <c:ptCount val="1"/>
                <c:pt idx="0">
                  <c:v>BI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CM!$J$50:$L$50</c:f>
              <c:numCache>
                <c:formatCode>0.0%</c:formatCode>
                <c:ptCount val="3"/>
                <c:pt idx="0">
                  <c:v>-5.8359291444924528E-3</c:v>
                </c:pt>
                <c:pt idx="1">
                  <c:v>5.6617870140699543E-2</c:v>
                </c:pt>
                <c:pt idx="2">
                  <c:v>4.2692320371894063E-2</c:v>
                </c:pt>
              </c:numCache>
            </c:numRef>
          </c:val>
        </c:ser>
        <c:ser>
          <c:idx val="10"/>
          <c:order val="10"/>
          <c:tx>
            <c:strRef>
              <c:f>CM!$I$51</c:f>
              <c:strCache>
                <c:ptCount val="1"/>
                <c:pt idx="0">
                  <c:v>BVI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CM!$J$51:$L$51</c:f>
              <c:numCache>
                <c:formatCode>0.0%</c:formatCode>
                <c:ptCount val="3"/>
                <c:pt idx="0">
                  <c:v>2.1814279561925318E-2</c:v>
                </c:pt>
                <c:pt idx="1">
                  <c:v>2.1244348451430233E-2</c:v>
                </c:pt>
                <c:pt idx="2">
                  <c:v>4.5441754777662803E-2</c:v>
                </c:pt>
              </c:numCache>
            </c:numRef>
          </c:val>
        </c:ser>
        <c:ser>
          <c:idx val="11"/>
          <c:order val="11"/>
          <c:tx>
            <c:strRef>
              <c:f>CM!$I$52</c:f>
              <c:strCache>
                <c:ptCount val="1"/>
                <c:pt idx="0">
                  <c:v>N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CM!$J$52:$L$52</c:f>
              <c:numCache>
                <c:formatCode>0.0%</c:formatCode>
                <c:ptCount val="3"/>
                <c:pt idx="0">
                  <c:v>6.0602546576919707E-2</c:v>
                </c:pt>
                <c:pt idx="1">
                  <c:v>-1.6352006680408527E-2</c:v>
                </c:pt>
                <c:pt idx="2">
                  <c:v>5.385077282984909E-2</c:v>
                </c:pt>
              </c:numCache>
            </c:numRef>
          </c:val>
        </c:ser>
        <c:ser>
          <c:idx val="12"/>
          <c:order val="12"/>
          <c:tx>
            <c:strRef>
              <c:f>CM!$I$53</c:f>
              <c:strCache>
                <c:ptCount val="1"/>
                <c:pt idx="0">
                  <c:v>LSG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CM!$J$53:$L$53</c:f>
              <c:numCache>
                <c:formatCode>0.0%</c:formatCode>
                <c:ptCount val="3"/>
                <c:pt idx="0">
                  <c:v>-2.779294839941545E-3</c:v>
                </c:pt>
                <c:pt idx="1">
                  <c:v>4.3674949049823907E-2</c:v>
                </c:pt>
                <c:pt idx="2">
                  <c:v>5.5318758105063127E-2</c:v>
                </c:pt>
              </c:numCache>
            </c:numRef>
          </c:val>
        </c:ser>
        <c:ser>
          <c:idx val="13"/>
          <c:order val="13"/>
          <c:tx>
            <c:strRef>
              <c:f>CM!$I$54</c:f>
              <c:strCache>
                <c:ptCount val="1"/>
                <c:pt idx="0">
                  <c:v>S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CM!$J$54:$L$54</c:f>
              <c:numCache>
                <c:formatCode>0.0%</c:formatCode>
                <c:ptCount val="3"/>
                <c:pt idx="0">
                  <c:v>2.986827692272559E-2</c:v>
                </c:pt>
                <c:pt idx="1">
                  <c:v>-9.2423332525702166E-3</c:v>
                </c:pt>
                <c:pt idx="2">
                  <c:v>6.4798178262483838E-2</c:v>
                </c:pt>
              </c:numCache>
            </c:numRef>
          </c:val>
        </c:ser>
        <c:ser>
          <c:idx val="14"/>
          <c:order val="14"/>
          <c:tx>
            <c:strRef>
              <c:f>CM!$I$55</c:f>
              <c:strCache>
                <c:ptCount val="1"/>
                <c:pt idx="0">
                  <c:v>MA</c:v>
                </c:pt>
              </c:strCache>
            </c:strRef>
          </c:tx>
          <c:spPr>
            <a:ln w="25400">
              <a:noFill/>
            </a:ln>
          </c:spPr>
          <c:cat>
            <c:strRef>
              <c:f>CM!$J$40:$L$40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CM!$J$55:$L$55</c:f>
              <c:numCache>
                <c:formatCode>0.0%</c:formatCode>
                <c:ptCount val="3"/>
                <c:pt idx="0">
                  <c:v>3.8090801833480736E-2</c:v>
                </c:pt>
                <c:pt idx="1">
                  <c:v>-4.1369939406263864E-2</c:v>
                </c:pt>
                <c:pt idx="2">
                  <c:v>7.7161144342241098E-2</c:v>
                </c:pt>
              </c:numCache>
            </c:numRef>
          </c:val>
        </c:ser>
        <c:axId val="39351040"/>
        <c:axId val="39352576"/>
        <c:axId val="40698752"/>
      </c:area3DChart>
      <c:catAx>
        <c:axId val="39351040"/>
        <c:scaling>
          <c:orientation val="minMax"/>
        </c:scaling>
        <c:axPos val="b"/>
        <c:tickLblPos val="nextTo"/>
        <c:crossAx val="39352576"/>
        <c:crosses val="autoZero"/>
        <c:auto val="1"/>
        <c:lblAlgn val="ctr"/>
        <c:lblOffset val="100"/>
      </c:catAx>
      <c:valAx>
        <c:axId val="39352576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9351040"/>
        <c:crosses val="autoZero"/>
        <c:crossBetween val="midCat"/>
      </c:valAx>
      <c:serAx>
        <c:axId val="4069875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de-DE"/>
          </a:p>
        </c:txPr>
        <c:crossAx val="39352576"/>
        <c:crosses val="autoZero"/>
      </c:serAx>
      <c:spPr>
        <a:noFill/>
      </c:spPr>
    </c:plotArea>
    <c:legend>
      <c:legendPos val="r"/>
      <c:txPr>
        <a:bodyPr/>
        <a:lstStyle/>
        <a:p>
          <a:pPr>
            <a:defRPr sz="1800"/>
          </a:pPr>
          <a:endParaRPr lang="de-DE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title>
      <c:tx>
        <c:rich>
          <a:bodyPr/>
          <a:lstStyle/>
          <a:p>
            <a:pPr>
              <a:defRPr/>
            </a:pPr>
            <a:r>
              <a:rPr lang="de-DE" sz="3200" dirty="0"/>
              <a:t>CMI</a:t>
            </a:r>
            <a:r>
              <a:rPr lang="de-DE" sz="3200" baseline="0" dirty="0"/>
              <a:t> </a:t>
            </a:r>
            <a:r>
              <a:rPr lang="de-DE" sz="3200" baseline="0" dirty="0" err="1"/>
              <a:t>eff</a:t>
            </a:r>
            <a:r>
              <a:rPr lang="de-DE" sz="3200" baseline="0" dirty="0"/>
              <a:t>  2009 bis 2011</a:t>
            </a:r>
            <a:endParaRPr lang="de-DE" sz="3200" dirty="0"/>
          </a:p>
        </c:rich>
      </c:tx>
      <c:layout>
        <c:manualLayout>
          <c:xMode val="edge"/>
          <c:yMode val="edge"/>
          <c:x val="0.1448788565859144"/>
          <c:y val="5.256869693873039E-2"/>
        </c:manualLayout>
      </c:layout>
      <c:overlay val="1"/>
    </c:title>
    <c:view3D>
      <c:rotY val="40"/>
      <c:perspective val="30"/>
    </c:view3D>
    <c:plotArea>
      <c:layout/>
      <c:area3DChart>
        <c:grouping val="standard"/>
        <c:ser>
          <c:idx val="0"/>
          <c:order val="0"/>
          <c:tx>
            <c:strRef>
              <c:f>CMI!$A$40</c:f>
              <c:strCache>
                <c:ptCount val="1"/>
                <c:pt idx="0">
                  <c:v>LS</c:v>
                </c:pt>
              </c:strCache>
            </c:strRef>
          </c:tx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CMI!$B$40:$D$40</c:f>
              <c:numCache>
                <c:formatCode>#,##0.000</c:formatCode>
                <c:ptCount val="3"/>
                <c:pt idx="0">
                  <c:v>1.0114576015108621</c:v>
                </c:pt>
                <c:pt idx="1">
                  <c:v>1.0067399491854732</c:v>
                </c:pt>
                <c:pt idx="2" formatCode="0.000">
                  <c:v>0.96978157518370656</c:v>
                </c:pt>
              </c:numCache>
            </c:numRef>
          </c:val>
        </c:ser>
        <c:ser>
          <c:idx val="1"/>
          <c:order val="1"/>
          <c:tx>
            <c:strRef>
              <c:f>CMI!$A$41</c:f>
              <c:strCache>
                <c:ptCount val="1"/>
                <c:pt idx="0">
                  <c:v>KA</c:v>
                </c:pt>
              </c:strCache>
            </c:strRef>
          </c:tx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CMI!$B$41:$D$41</c:f>
              <c:numCache>
                <c:formatCode>#,##0.000</c:formatCode>
                <c:ptCount val="3"/>
                <c:pt idx="0">
                  <c:v>1.1057648391307708</c:v>
                </c:pt>
                <c:pt idx="1">
                  <c:v>1.1061350806451609</c:v>
                </c:pt>
                <c:pt idx="2" formatCode="0.000">
                  <c:v>1.0332906683235599</c:v>
                </c:pt>
              </c:numCache>
            </c:numRef>
          </c:val>
        </c:ser>
        <c:ser>
          <c:idx val="2"/>
          <c:order val="2"/>
          <c:tx>
            <c:strRef>
              <c:f>CMI!$A$42</c:f>
              <c:strCache>
                <c:ptCount val="1"/>
                <c:pt idx="0">
                  <c:v>BI</c:v>
                </c:pt>
              </c:strCache>
            </c:strRef>
          </c:tx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CMI!$B$42:$D$42</c:f>
              <c:numCache>
                <c:formatCode>#,##0.000</c:formatCode>
                <c:ptCount val="3"/>
                <c:pt idx="0">
                  <c:v>1.0656991839564778</c:v>
                </c:pt>
                <c:pt idx="1">
                  <c:v>1.0786319930516572</c:v>
                </c:pt>
                <c:pt idx="2" formatCode="0.000">
                  <c:v>1.0754500464116481</c:v>
                </c:pt>
              </c:numCache>
            </c:numRef>
          </c:val>
        </c:ser>
        <c:ser>
          <c:idx val="3"/>
          <c:order val="3"/>
          <c:tx>
            <c:strRef>
              <c:f>CMI!$A$43</c:f>
              <c:strCache>
                <c:ptCount val="1"/>
                <c:pt idx="0">
                  <c:v>MA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CMI!$B$43:$D$43</c:f>
              <c:numCache>
                <c:formatCode>#,##0.000</c:formatCode>
                <c:ptCount val="3"/>
                <c:pt idx="0">
                  <c:v>1.1763928931451628</c:v>
                </c:pt>
                <c:pt idx="1">
                  <c:v>1.1565818410072741</c:v>
                </c:pt>
                <c:pt idx="2" formatCode="0.000">
                  <c:v>1.1043327660131559</c:v>
                </c:pt>
              </c:numCache>
            </c:numRef>
          </c:val>
        </c:ser>
        <c:ser>
          <c:idx val="4"/>
          <c:order val="4"/>
          <c:tx>
            <c:strRef>
              <c:f>CMI!$A$44</c:f>
              <c:strCache>
                <c:ptCount val="1"/>
                <c:pt idx="0">
                  <c:v>BVI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CMI!$B$44:$D$44</c:f>
              <c:numCache>
                <c:formatCode>#,##0.000</c:formatCode>
                <c:ptCount val="3"/>
                <c:pt idx="0">
                  <c:v>1.1053222096263751</c:v>
                </c:pt>
                <c:pt idx="1">
                  <c:v>1.1060263224880837</c:v>
                </c:pt>
                <c:pt idx="2" formatCode="0.000">
                  <c:v>1.109026589428594</c:v>
                </c:pt>
              </c:numCache>
            </c:numRef>
          </c:val>
        </c:ser>
        <c:ser>
          <c:idx val="5"/>
          <c:order val="5"/>
          <c:tx>
            <c:strRef>
              <c:f>CMI!$A$45</c:f>
              <c:strCache>
                <c:ptCount val="1"/>
                <c:pt idx="0">
                  <c:v>CB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CMI!$B$45:$D$45</c:f>
              <c:numCache>
                <c:formatCode>#,##0.000</c:formatCode>
                <c:ptCount val="3"/>
                <c:pt idx="0">
                  <c:v>1.1156185362377873</c:v>
                </c:pt>
                <c:pt idx="1">
                  <c:v>1.0891960696960681</c:v>
                </c:pt>
                <c:pt idx="2" formatCode="0.000">
                  <c:v>1.1106639050387581</c:v>
                </c:pt>
              </c:numCache>
            </c:numRef>
          </c:val>
        </c:ser>
        <c:ser>
          <c:idx val="6"/>
          <c:order val="6"/>
          <c:tx>
            <c:strRef>
              <c:f>CMI!$A$46</c:f>
              <c:strCache>
                <c:ptCount val="1"/>
                <c:pt idx="0">
                  <c:v>M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CMI!$B$46:$D$46</c:f>
              <c:numCache>
                <c:formatCode>#,##0.000</c:formatCode>
                <c:ptCount val="3"/>
                <c:pt idx="0">
                  <c:v>1.1418190341084304</c:v>
                </c:pt>
                <c:pt idx="1">
                  <c:v>1.1686303147774852</c:v>
                </c:pt>
                <c:pt idx="2" formatCode="0.000">
                  <c:v>1.128900423566829</c:v>
                </c:pt>
              </c:numCache>
            </c:numRef>
          </c:val>
        </c:ser>
        <c:ser>
          <c:idx val="7"/>
          <c:order val="7"/>
          <c:tx>
            <c:strRef>
              <c:f>CMI!$A$47</c:f>
              <c:strCache>
                <c:ptCount val="1"/>
                <c:pt idx="0">
                  <c:v>HB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CMI!$B$47:$D$47</c:f>
              <c:numCache>
                <c:formatCode>#,##0.000</c:formatCode>
                <c:ptCount val="3"/>
                <c:pt idx="0">
                  <c:v>1.1518168434185907</c:v>
                </c:pt>
                <c:pt idx="1">
                  <c:v>1.137945698924731</c:v>
                </c:pt>
                <c:pt idx="2" formatCode="0.000">
                  <c:v>1.154597167392456</c:v>
                </c:pt>
              </c:numCache>
            </c:numRef>
          </c:val>
        </c:ser>
        <c:ser>
          <c:idx val="8"/>
          <c:order val="8"/>
          <c:tx>
            <c:strRef>
              <c:f>CMI!$A$48</c:f>
              <c:strCache>
                <c:ptCount val="1"/>
                <c:pt idx="0">
                  <c:v>LSG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CMI!$B$48:$D$48</c:f>
              <c:numCache>
                <c:formatCode>#,##0.000</c:formatCode>
                <c:ptCount val="3"/>
                <c:pt idx="0">
                  <c:v>1.1928182817653521</c:v>
                </c:pt>
                <c:pt idx="1">
                  <c:v>1.152256287251056</c:v>
                </c:pt>
                <c:pt idx="2" formatCode="0.000">
                  <c:v>1.1592619762553704</c:v>
                </c:pt>
              </c:numCache>
            </c:numRef>
          </c:val>
        </c:ser>
        <c:ser>
          <c:idx val="9"/>
          <c:order val="9"/>
          <c:tx>
            <c:strRef>
              <c:f>CMI!$A$49</c:f>
              <c:strCache>
                <c:ptCount val="1"/>
                <c:pt idx="0">
                  <c:v>S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CMI!$B$49:$D$49</c:f>
              <c:numCache>
                <c:formatCode>#,##0.000</c:formatCode>
                <c:ptCount val="3"/>
                <c:pt idx="0">
                  <c:v>1.1621129531691081</c:v>
                </c:pt>
                <c:pt idx="1">
                  <c:v>1.155424996562628</c:v>
                </c:pt>
                <c:pt idx="2" formatCode="0.000">
                  <c:v>1.1736223341465377</c:v>
                </c:pt>
              </c:numCache>
            </c:numRef>
          </c:val>
        </c:ser>
        <c:ser>
          <c:idx val="10"/>
          <c:order val="10"/>
          <c:tx>
            <c:strRef>
              <c:f>CMI!$A$50</c:f>
              <c:strCache>
                <c:ptCount val="1"/>
                <c:pt idx="0">
                  <c:v>P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CMI!$B$50:$D$50</c:f>
              <c:numCache>
                <c:formatCode>#,##0.000</c:formatCode>
                <c:ptCount val="3"/>
                <c:pt idx="0">
                  <c:v>1.1465282762524762</c:v>
                </c:pt>
                <c:pt idx="1">
                  <c:v>1.162868552412647</c:v>
                </c:pt>
                <c:pt idx="2" formatCode="0.000">
                  <c:v>1.1748215130673982</c:v>
                </c:pt>
              </c:numCache>
            </c:numRef>
          </c:val>
        </c:ser>
        <c:ser>
          <c:idx val="11"/>
          <c:order val="11"/>
          <c:tx>
            <c:strRef>
              <c:f>CMI!$A$51</c:f>
              <c:strCache>
                <c:ptCount val="1"/>
                <c:pt idx="0">
                  <c:v>A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CMI!$B$51:$D$51</c:f>
              <c:numCache>
                <c:formatCode>#,##0.000</c:formatCode>
                <c:ptCount val="3"/>
                <c:pt idx="0">
                  <c:v>1.1637134382179317</c:v>
                </c:pt>
                <c:pt idx="1">
                  <c:v>1.197969389841401</c:v>
                </c:pt>
                <c:pt idx="2" formatCode="0.000">
                  <c:v>1.17518134216411</c:v>
                </c:pt>
              </c:numCache>
            </c:numRef>
          </c:val>
        </c:ser>
        <c:ser>
          <c:idx val="12"/>
          <c:order val="12"/>
          <c:tx>
            <c:strRef>
              <c:f>CMI!$A$52</c:f>
              <c:strCache>
                <c:ptCount val="1"/>
                <c:pt idx="0">
                  <c:v>N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CMI!$B$52:$D$52</c:f>
              <c:numCache>
                <c:formatCode>#,##0.000</c:formatCode>
                <c:ptCount val="3"/>
                <c:pt idx="0">
                  <c:v>1.1839569125343239</c:v>
                </c:pt>
                <c:pt idx="1">
                  <c:v>1.1522391566824608</c:v>
                </c:pt>
                <c:pt idx="2" formatCode="0.000">
                  <c:v>1.182146092814037</c:v>
                </c:pt>
              </c:numCache>
            </c:numRef>
          </c:val>
        </c:ser>
        <c:ser>
          <c:idx val="13"/>
          <c:order val="13"/>
          <c:tx>
            <c:strRef>
              <c:f>CMI!$A$53</c:f>
              <c:strCache>
                <c:ptCount val="1"/>
                <c:pt idx="0">
                  <c:v>BS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CMI!$B$53:$D$53</c:f>
              <c:numCache>
                <c:formatCode>#,##0.000</c:formatCode>
                <c:ptCount val="3"/>
                <c:pt idx="0">
                  <c:v>1.2052378476064058</c:v>
                </c:pt>
                <c:pt idx="1">
                  <c:v>1.2138493766680079</c:v>
                </c:pt>
                <c:pt idx="2" formatCode="0.000">
                  <c:v>1.2506340567855478</c:v>
                </c:pt>
              </c:numCache>
            </c:numRef>
          </c:val>
        </c:ser>
        <c:ser>
          <c:idx val="14"/>
          <c:order val="14"/>
          <c:tx>
            <c:strRef>
              <c:f>CMI!$A$54</c:f>
              <c:strCache>
                <c:ptCount val="1"/>
                <c:pt idx="0">
                  <c:v>DO</c:v>
                </c:pt>
              </c:strCache>
            </c:strRef>
          </c:tx>
          <c:spPr>
            <a:ln w="25400">
              <a:noFill/>
            </a:ln>
          </c:spPr>
          <c:cat>
            <c:strRef>
              <c:f>CMI!$B$39:$D$39</c:f>
              <c:strCach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strCache>
            </c:strRef>
          </c:cat>
          <c:val>
            <c:numRef>
              <c:f>CMI!$B$54:$D$54</c:f>
              <c:numCache>
                <c:formatCode>#,##0.000</c:formatCode>
                <c:ptCount val="3"/>
                <c:pt idx="0">
                  <c:v>1.3091187233560981</c:v>
                </c:pt>
                <c:pt idx="1">
                  <c:v>1.3433449342909549</c:v>
                </c:pt>
                <c:pt idx="2" formatCode="0.000">
                  <c:v>1.3524476681631021</c:v>
                </c:pt>
              </c:numCache>
            </c:numRef>
          </c:val>
        </c:ser>
        <c:axId val="39418496"/>
        <c:axId val="39436672"/>
        <c:axId val="43150400"/>
      </c:area3DChart>
      <c:catAx>
        <c:axId val="39418496"/>
        <c:scaling>
          <c:orientation val="minMax"/>
        </c:scaling>
        <c:axPos val="b"/>
        <c:tickLblPos val="nextTo"/>
        <c:crossAx val="39436672"/>
        <c:crosses val="autoZero"/>
        <c:auto val="1"/>
        <c:lblAlgn val="ctr"/>
        <c:lblOffset val="100"/>
      </c:catAx>
      <c:valAx>
        <c:axId val="39436672"/>
        <c:scaling>
          <c:orientation val="minMax"/>
          <c:min val="0.95000000000000062"/>
        </c:scaling>
        <c:axPos val="l"/>
        <c:majorGridlines/>
        <c:numFmt formatCode="#,##0.000" sourceLinked="1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39418496"/>
        <c:crosses val="autoZero"/>
        <c:crossBetween val="midCat"/>
      </c:valAx>
      <c:serAx>
        <c:axId val="4315040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de-DE"/>
          </a:p>
        </c:txPr>
        <c:crossAx val="39436672"/>
        <c:crosses val="autoZero"/>
      </c:serAx>
    </c:plotArea>
    <c:legend>
      <c:legendPos val="r"/>
      <c:txPr>
        <a:bodyPr/>
        <a:lstStyle/>
        <a:p>
          <a:pPr>
            <a:defRPr sz="1800"/>
          </a:pPr>
          <a:endParaRPr lang="de-DE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title>
      <c:tx>
        <c:rich>
          <a:bodyPr/>
          <a:lstStyle/>
          <a:p>
            <a:pPr>
              <a:defRPr/>
            </a:pPr>
            <a:r>
              <a:rPr lang="de-DE" sz="2800" dirty="0" smtClean="0"/>
              <a:t>Zusatzentgelteffekt am CMI</a:t>
            </a:r>
            <a:endParaRPr lang="de-DE" sz="2800" dirty="0"/>
          </a:p>
        </c:rich>
      </c:tx>
      <c:overlay val="1"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Tabelle6!$O$43</c:f>
              <c:strCache>
                <c:ptCount val="1"/>
                <c:pt idx="0">
                  <c:v>CMI </c:v>
                </c:pt>
              </c:strCache>
            </c:strRef>
          </c:tx>
          <c:cat>
            <c:strRef>
              <c:f>Tabelle6!$J$44:$J$58</c:f>
              <c:strCache>
                <c:ptCount val="15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BVI</c:v>
                </c:pt>
                <c:pt idx="4">
                  <c:v>CB</c:v>
                </c:pt>
                <c:pt idx="5">
                  <c:v>DO</c:v>
                </c:pt>
                <c:pt idx="6">
                  <c:v>HB</c:v>
                </c:pt>
                <c:pt idx="7">
                  <c:v>KA</c:v>
                </c:pt>
                <c:pt idx="8">
                  <c:v>LS</c:v>
                </c:pt>
                <c:pt idx="9">
                  <c:v>LSG</c:v>
                </c:pt>
                <c:pt idx="10">
                  <c:v>M</c:v>
                </c:pt>
                <c:pt idx="11">
                  <c:v>MA</c:v>
                </c:pt>
                <c:pt idx="12">
                  <c:v>N</c:v>
                </c:pt>
                <c:pt idx="13">
                  <c:v>P</c:v>
                </c:pt>
                <c:pt idx="14">
                  <c:v>S</c:v>
                </c:pt>
              </c:strCache>
            </c:strRef>
          </c:cat>
          <c:val>
            <c:numRef>
              <c:f>Tabelle6!$O$44:$O$58</c:f>
              <c:numCache>
                <c:formatCode>0.000</c:formatCode>
                <c:ptCount val="15"/>
                <c:pt idx="0">
                  <c:v>1.17518134216411</c:v>
                </c:pt>
                <c:pt idx="1">
                  <c:v>1.0754500464116481</c:v>
                </c:pt>
                <c:pt idx="2">
                  <c:v>1.2506340567855478</c:v>
                </c:pt>
                <c:pt idx="3">
                  <c:v>1.109026589428594</c:v>
                </c:pt>
                <c:pt idx="4">
                  <c:v>1.1106639050387581</c:v>
                </c:pt>
                <c:pt idx="5">
                  <c:v>1.3524476681631021</c:v>
                </c:pt>
                <c:pt idx="6">
                  <c:v>1.154597167392456</c:v>
                </c:pt>
                <c:pt idx="7">
                  <c:v>1.0332906683235599</c:v>
                </c:pt>
                <c:pt idx="8">
                  <c:v>0.96978157518370656</c:v>
                </c:pt>
                <c:pt idx="9">
                  <c:v>1.1592619762553704</c:v>
                </c:pt>
                <c:pt idx="10">
                  <c:v>1.128900423566829</c:v>
                </c:pt>
                <c:pt idx="11">
                  <c:v>1.1043327660131559</c:v>
                </c:pt>
                <c:pt idx="12">
                  <c:v>1.182146092814037</c:v>
                </c:pt>
                <c:pt idx="13">
                  <c:v>1.1748215130673982</c:v>
                </c:pt>
                <c:pt idx="14">
                  <c:v>1.1736223341465377</c:v>
                </c:pt>
              </c:numCache>
            </c:numRef>
          </c:val>
        </c:ser>
        <c:ser>
          <c:idx val="1"/>
          <c:order val="1"/>
          <c:tx>
            <c:strRef>
              <c:f>Tabelle6!$P$43</c:f>
              <c:strCache>
                <c:ptCount val="1"/>
                <c:pt idx="0">
                  <c:v>ZE in CMI</c:v>
                </c:pt>
              </c:strCache>
            </c:strRef>
          </c:tx>
          <c:cat>
            <c:strRef>
              <c:f>Tabelle6!$J$44:$J$58</c:f>
              <c:strCache>
                <c:ptCount val="15"/>
                <c:pt idx="0">
                  <c:v>A</c:v>
                </c:pt>
                <c:pt idx="1">
                  <c:v>BI</c:v>
                </c:pt>
                <c:pt idx="2">
                  <c:v>BS</c:v>
                </c:pt>
                <c:pt idx="3">
                  <c:v>BVI</c:v>
                </c:pt>
                <c:pt idx="4">
                  <c:v>CB</c:v>
                </c:pt>
                <c:pt idx="5">
                  <c:v>DO</c:v>
                </c:pt>
                <c:pt idx="6">
                  <c:v>HB</c:v>
                </c:pt>
                <c:pt idx="7">
                  <c:v>KA</c:v>
                </c:pt>
                <c:pt idx="8">
                  <c:v>LS</c:v>
                </c:pt>
                <c:pt idx="9">
                  <c:v>LSG</c:v>
                </c:pt>
                <c:pt idx="10">
                  <c:v>M</c:v>
                </c:pt>
                <c:pt idx="11">
                  <c:v>MA</c:v>
                </c:pt>
                <c:pt idx="12">
                  <c:v>N</c:v>
                </c:pt>
                <c:pt idx="13">
                  <c:v>P</c:v>
                </c:pt>
                <c:pt idx="14">
                  <c:v>S</c:v>
                </c:pt>
              </c:strCache>
            </c:strRef>
          </c:cat>
          <c:val>
            <c:numRef>
              <c:f>Tabelle6!$P$44:$P$58</c:f>
              <c:numCache>
                <c:formatCode>0.000</c:formatCode>
                <c:ptCount val="15"/>
                <c:pt idx="0">
                  <c:v>3.7399813368324854E-2</c:v>
                </c:pt>
                <c:pt idx="1">
                  <c:v>2.0416586012240587E-2</c:v>
                </c:pt>
                <c:pt idx="2">
                  <c:v>2.9640263450459559E-2</c:v>
                </c:pt>
                <c:pt idx="3">
                  <c:v>1.5383136247854562E-2</c:v>
                </c:pt>
                <c:pt idx="4">
                  <c:v>2.7876217076011435E-2</c:v>
                </c:pt>
                <c:pt idx="5">
                  <c:v>1.0889485343352028E-2</c:v>
                </c:pt>
                <c:pt idx="6">
                  <c:v>2.1536946859401784E-2</c:v>
                </c:pt>
                <c:pt idx="7">
                  <c:v>3.7429489663671441E-2</c:v>
                </c:pt>
                <c:pt idx="8">
                  <c:v>1.5371361377746928E-2</c:v>
                </c:pt>
                <c:pt idx="9">
                  <c:v>2.9224069105498827E-2</c:v>
                </c:pt>
                <c:pt idx="10">
                  <c:v>3.1841690783703622E-2</c:v>
                </c:pt>
                <c:pt idx="11">
                  <c:v>3.0151814513642333E-2</c:v>
                </c:pt>
                <c:pt idx="12">
                  <c:v>2.9382917070996849E-2</c:v>
                </c:pt>
                <c:pt idx="13">
                  <c:v>4.1617073308887177E-2</c:v>
                </c:pt>
                <c:pt idx="14">
                  <c:v>2.7282756329633021E-2</c:v>
                </c:pt>
              </c:numCache>
            </c:numRef>
          </c:val>
        </c:ser>
        <c:shape val="cylinder"/>
        <c:axId val="39446784"/>
        <c:axId val="39448576"/>
        <c:axId val="0"/>
      </c:bar3DChart>
      <c:catAx>
        <c:axId val="39446784"/>
        <c:scaling>
          <c:orientation val="minMax"/>
        </c:scaling>
        <c:axPos val="b"/>
        <c:tickLblPos val="nextTo"/>
        <c:crossAx val="39448576"/>
        <c:crosses val="autoZero"/>
        <c:auto val="1"/>
        <c:lblAlgn val="ctr"/>
        <c:lblOffset val="100"/>
      </c:catAx>
      <c:valAx>
        <c:axId val="39448576"/>
        <c:scaling>
          <c:orientation val="minMax"/>
          <c:min val="0.9"/>
        </c:scaling>
        <c:axPos val="l"/>
        <c:majorGridlines/>
        <c:numFmt formatCode="0.000" sourceLinked="1"/>
        <c:tickLblPos val="nextTo"/>
        <c:crossAx val="394467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3660502453349046"/>
          <c:y val="0.18898043653620566"/>
          <c:w val="0.23213141229889245"/>
          <c:h val="5.8362181268125916E-2"/>
        </c:manualLayout>
      </c:layout>
      <c:txPr>
        <a:bodyPr/>
        <a:lstStyle/>
        <a:p>
          <a:pPr>
            <a:defRPr sz="1800"/>
          </a:pPr>
          <a:endParaRPr lang="de-DE"/>
        </a:p>
      </c:txPr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de-DE" sz="2800" dirty="0"/>
              <a:t>Anteil an den Maximalversorger DRGs</a:t>
            </a:r>
          </a:p>
        </c:rich>
      </c:tx>
      <c:layout>
        <c:manualLayout>
          <c:xMode val="edge"/>
          <c:yMode val="edge"/>
          <c:x val="7.5008128355198433E-2"/>
          <c:y val="3.364396604078735E-2"/>
        </c:manualLayout>
      </c:layout>
      <c:overlay val="1"/>
    </c:title>
    <c:view3D>
      <c:rotY val="40"/>
      <c:perspective val="30"/>
    </c:view3D>
    <c:plotArea>
      <c:layout>
        <c:manualLayout>
          <c:layoutTarget val="inner"/>
          <c:xMode val="edge"/>
          <c:yMode val="edge"/>
          <c:x val="7.8972334983096443E-2"/>
          <c:y val="3.1514892422094064E-2"/>
          <c:w val="0.79912191177623626"/>
          <c:h val="0.8980832873598692"/>
        </c:manualLayout>
      </c:layout>
      <c:area3DChart>
        <c:grouping val="standard"/>
        <c:ser>
          <c:idx val="0"/>
          <c:order val="0"/>
          <c:tx>
            <c:strRef>
              <c:f>'Max Versorger'!$K$22</c:f>
              <c:strCache>
                <c:ptCount val="1"/>
                <c:pt idx="0">
                  <c:v>BI  </c:v>
                </c:pt>
              </c:strCache>
            </c:strRef>
          </c:tx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Versorger'!$L$22:$N$22</c:f>
              <c:numCache>
                <c:formatCode>0%</c:formatCode>
                <c:ptCount val="3"/>
                <c:pt idx="0">
                  <c:v>0.22</c:v>
                </c:pt>
                <c:pt idx="1">
                  <c:v>0.22478820640179922</c:v>
                </c:pt>
                <c:pt idx="2">
                  <c:v>0.23354416110524001</c:v>
                </c:pt>
              </c:numCache>
            </c:numRef>
          </c:val>
        </c:ser>
        <c:ser>
          <c:idx val="1"/>
          <c:order val="1"/>
          <c:tx>
            <c:strRef>
              <c:f>'Max Versorger'!$K$23</c:f>
              <c:strCache>
                <c:ptCount val="1"/>
                <c:pt idx="0">
                  <c:v>BVI</c:v>
                </c:pt>
              </c:strCache>
            </c:strRef>
          </c:tx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Versorger'!$L$23:$N$23</c:f>
              <c:numCache>
                <c:formatCode>0%</c:formatCode>
                <c:ptCount val="3"/>
                <c:pt idx="0">
                  <c:v>0.2400000000000001</c:v>
                </c:pt>
                <c:pt idx="1">
                  <c:v>0.25253130129795948</c:v>
                </c:pt>
                <c:pt idx="2">
                  <c:v>0.24920616173241136</c:v>
                </c:pt>
              </c:numCache>
            </c:numRef>
          </c:val>
        </c:ser>
        <c:ser>
          <c:idx val="2"/>
          <c:order val="2"/>
          <c:tx>
            <c:strRef>
              <c:f>'Max Versorger'!$K$24</c:f>
              <c:strCache>
                <c:ptCount val="1"/>
                <c:pt idx="0">
                  <c:v>LS</c:v>
                </c:pt>
              </c:strCache>
            </c:strRef>
          </c:tx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Versorger'!$L$24:$N$24</c:f>
              <c:numCache>
                <c:formatCode>0%</c:formatCode>
                <c:ptCount val="3"/>
                <c:pt idx="1">
                  <c:v>0.25172128608005506</c:v>
                </c:pt>
                <c:pt idx="2">
                  <c:v>0.25437538811089866</c:v>
                </c:pt>
              </c:numCache>
            </c:numRef>
          </c:val>
        </c:ser>
        <c:ser>
          <c:idx val="3"/>
          <c:order val="3"/>
          <c:tx>
            <c:strRef>
              <c:f>'Max Versorger'!$K$25</c:f>
              <c:strCache>
                <c:ptCount val="1"/>
                <c:pt idx="0">
                  <c:v>LSG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Versorger'!$L$25:$N$25</c:f>
              <c:numCache>
                <c:formatCode>0%</c:formatCode>
                <c:ptCount val="3"/>
                <c:pt idx="0">
                  <c:v>0.30000000000000021</c:v>
                </c:pt>
                <c:pt idx="1">
                  <c:v>0.29632421528927477</c:v>
                </c:pt>
                <c:pt idx="2">
                  <c:v>0.29648380181131451</c:v>
                </c:pt>
              </c:numCache>
            </c:numRef>
          </c:val>
        </c:ser>
        <c:ser>
          <c:idx val="4"/>
          <c:order val="4"/>
          <c:tx>
            <c:strRef>
              <c:f>'Max Versorger'!$K$26</c:f>
              <c:strCache>
                <c:ptCount val="1"/>
                <c:pt idx="0">
                  <c:v>KA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Versorger'!$L$26:$N$26</c:f>
              <c:numCache>
                <c:formatCode>0%</c:formatCode>
                <c:ptCount val="3"/>
                <c:pt idx="0">
                  <c:v>0.32000000000000023</c:v>
                </c:pt>
                <c:pt idx="1">
                  <c:v>0.33338689205072236</c:v>
                </c:pt>
                <c:pt idx="2">
                  <c:v>0.31043159216526223</c:v>
                </c:pt>
              </c:numCache>
            </c:numRef>
          </c:val>
        </c:ser>
        <c:ser>
          <c:idx val="5"/>
          <c:order val="5"/>
          <c:tx>
            <c:strRef>
              <c:f>'Max Versorger'!$K$27</c:f>
              <c:strCache>
                <c:ptCount val="1"/>
                <c:pt idx="0">
                  <c:v>CB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Versorger'!$L$27:$N$27</c:f>
              <c:numCache>
                <c:formatCode>0%</c:formatCode>
                <c:ptCount val="3"/>
                <c:pt idx="0">
                  <c:v>0.30000000000000021</c:v>
                </c:pt>
                <c:pt idx="1">
                  <c:v>0.28877593234556692</c:v>
                </c:pt>
                <c:pt idx="2">
                  <c:v>0.31114774698054731</c:v>
                </c:pt>
              </c:numCache>
            </c:numRef>
          </c:val>
        </c:ser>
        <c:ser>
          <c:idx val="6"/>
          <c:order val="6"/>
          <c:tx>
            <c:strRef>
              <c:f>'Max Versorger'!$K$28</c:f>
              <c:strCache>
                <c:ptCount val="1"/>
                <c:pt idx="0">
                  <c:v>M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Versorger'!$L$28:$N$28</c:f>
              <c:numCache>
                <c:formatCode>0%</c:formatCode>
                <c:ptCount val="3"/>
                <c:pt idx="0">
                  <c:v>0.2900000000000002</c:v>
                </c:pt>
                <c:pt idx="1">
                  <c:v>0.32163991203923936</c:v>
                </c:pt>
                <c:pt idx="2">
                  <c:v>0.31834280685445143</c:v>
                </c:pt>
              </c:numCache>
            </c:numRef>
          </c:val>
        </c:ser>
        <c:ser>
          <c:idx val="7"/>
          <c:order val="7"/>
          <c:tx>
            <c:strRef>
              <c:f>'Max Versorger'!$K$29</c:f>
              <c:strCache>
                <c:ptCount val="1"/>
                <c:pt idx="0">
                  <c:v>P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Versorger'!$L$29:$N$29</c:f>
              <c:numCache>
                <c:formatCode>0%</c:formatCode>
                <c:ptCount val="3"/>
                <c:pt idx="0">
                  <c:v>0.33000000000000035</c:v>
                </c:pt>
                <c:pt idx="1">
                  <c:v>0.33692279048435969</c:v>
                </c:pt>
                <c:pt idx="2">
                  <c:v>0.34538817942598588</c:v>
                </c:pt>
              </c:numCache>
            </c:numRef>
          </c:val>
        </c:ser>
        <c:ser>
          <c:idx val="8"/>
          <c:order val="8"/>
          <c:tx>
            <c:strRef>
              <c:f>'Max Versorger'!$K$30</c:f>
              <c:strCache>
                <c:ptCount val="1"/>
                <c:pt idx="0">
                  <c:v>HB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Versorger'!$L$30:$N$30</c:f>
              <c:numCache>
                <c:formatCode>0%</c:formatCode>
                <c:ptCount val="3"/>
                <c:pt idx="0">
                  <c:v>0.34</c:v>
                </c:pt>
                <c:pt idx="1">
                  <c:v>0.34499386473680838</c:v>
                </c:pt>
                <c:pt idx="2">
                  <c:v>0.34572266588189793</c:v>
                </c:pt>
              </c:numCache>
            </c:numRef>
          </c:val>
        </c:ser>
        <c:ser>
          <c:idx val="9"/>
          <c:order val="9"/>
          <c:tx>
            <c:strRef>
              <c:f>'Max Versorger'!$K$31</c:f>
              <c:strCache>
                <c:ptCount val="1"/>
                <c:pt idx="0">
                  <c:v>MA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Versorger'!$L$31:$N$31</c:f>
              <c:numCache>
                <c:formatCode>0%</c:formatCode>
                <c:ptCount val="3"/>
                <c:pt idx="0">
                  <c:v>0.3500000000000002</c:v>
                </c:pt>
                <c:pt idx="1">
                  <c:v>0.35135385959758397</c:v>
                </c:pt>
                <c:pt idx="2">
                  <c:v>0.35849569002449622</c:v>
                </c:pt>
              </c:numCache>
            </c:numRef>
          </c:val>
        </c:ser>
        <c:ser>
          <c:idx val="10"/>
          <c:order val="10"/>
          <c:tx>
            <c:strRef>
              <c:f>'Max Versorger'!$K$32</c:f>
              <c:strCache>
                <c:ptCount val="1"/>
                <c:pt idx="0">
                  <c:v>N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Versorger'!$L$32:$N$32</c:f>
              <c:numCache>
                <c:formatCode>0%</c:formatCode>
                <c:ptCount val="3"/>
                <c:pt idx="0">
                  <c:v>0.34</c:v>
                </c:pt>
                <c:pt idx="1">
                  <c:v>0.3551732302152345</c:v>
                </c:pt>
                <c:pt idx="2">
                  <c:v>0.37273144800899438</c:v>
                </c:pt>
              </c:numCache>
            </c:numRef>
          </c:val>
        </c:ser>
        <c:ser>
          <c:idx val="11"/>
          <c:order val="11"/>
          <c:tx>
            <c:strRef>
              <c:f>'Max Versorger'!$K$33</c:f>
              <c:strCache>
                <c:ptCount val="1"/>
                <c:pt idx="0">
                  <c:v>S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Versorger'!$L$33:$N$33</c:f>
              <c:numCache>
                <c:formatCode>0%</c:formatCode>
                <c:ptCount val="3"/>
                <c:pt idx="0">
                  <c:v>0.36000000000000021</c:v>
                </c:pt>
                <c:pt idx="1">
                  <c:v>0.36082700276530688</c:v>
                </c:pt>
                <c:pt idx="2">
                  <c:v>0.37664957958886341</c:v>
                </c:pt>
              </c:numCache>
            </c:numRef>
          </c:val>
        </c:ser>
        <c:ser>
          <c:idx val="12"/>
          <c:order val="12"/>
          <c:tx>
            <c:strRef>
              <c:f>'Max Versorger'!$K$34</c:f>
              <c:strCache>
                <c:ptCount val="1"/>
                <c:pt idx="0">
                  <c:v>BS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Versorger'!$L$34:$N$34</c:f>
              <c:numCache>
                <c:formatCode>0%</c:formatCode>
                <c:ptCount val="3"/>
                <c:pt idx="0">
                  <c:v>0.36000000000000021</c:v>
                </c:pt>
                <c:pt idx="1">
                  <c:v>0.37092423558739124</c:v>
                </c:pt>
                <c:pt idx="2">
                  <c:v>0.3778233433836638</c:v>
                </c:pt>
              </c:numCache>
            </c:numRef>
          </c:val>
        </c:ser>
        <c:ser>
          <c:idx val="13"/>
          <c:order val="13"/>
          <c:tx>
            <c:strRef>
              <c:f>'Max Versorger'!$K$35</c:f>
              <c:strCache>
                <c:ptCount val="1"/>
                <c:pt idx="0">
                  <c:v>A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Versorger'!$L$35:$N$35</c:f>
              <c:numCache>
                <c:formatCode>0%</c:formatCode>
                <c:ptCount val="3"/>
                <c:pt idx="0">
                  <c:v>0.4</c:v>
                </c:pt>
                <c:pt idx="1">
                  <c:v>0.40828764625363551</c:v>
                </c:pt>
                <c:pt idx="2">
                  <c:v>0.40678456039320493</c:v>
                </c:pt>
              </c:numCache>
            </c:numRef>
          </c:val>
        </c:ser>
        <c:ser>
          <c:idx val="14"/>
          <c:order val="14"/>
          <c:tx>
            <c:strRef>
              <c:f>'Max Versorger'!$K$36</c:f>
              <c:strCache>
                <c:ptCount val="1"/>
                <c:pt idx="0">
                  <c:v>DO  </c:v>
                </c:pt>
              </c:strCache>
            </c:strRef>
          </c:tx>
          <c:spPr>
            <a:ln w="25400">
              <a:noFill/>
            </a:ln>
          </c:spPr>
          <c:cat>
            <c:numRef>
              <c:f>'Max Versorger'!$L$21:$N$21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'Max Versorger'!$L$36:$N$36</c:f>
              <c:numCache>
                <c:formatCode>0%</c:formatCode>
                <c:ptCount val="3"/>
                <c:pt idx="0">
                  <c:v>0.43000000000000022</c:v>
                </c:pt>
                <c:pt idx="1">
                  <c:v>0.44199598983901212</c:v>
                </c:pt>
                <c:pt idx="2">
                  <c:v>0.43816735094488046</c:v>
                </c:pt>
              </c:numCache>
            </c:numRef>
          </c:val>
        </c:ser>
        <c:axId val="39877632"/>
        <c:axId val="39887616"/>
        <c:axId val="43381632"/>
      </c:area3DChart>
      <c:catAx>
        <c:axId val="39877632"/>
        <c:scaling>
          <c:orientation val="minMax"/>
        </c:scaling>
        <c:axPos val="b"/>
        <c:numFmt formatCode="General" sourceLinked="1"/>
        <c:tickLblPos val="nextTo"/>
        <c:crossAx val="39887616"/>
        <c:crosses val="autoZero"/>
        <c:auto val="1"/>
        <c:lblAlgn val="ctr"/>
        <c:lblOffset val="100"/>
      </c:catAx>
      <c:valAx>
        <c:axId val="39887616"/>
        <c:scaling>
          <c:orientation val="minMax"/>
          <c:min val="0.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800"/>
            </a:pPr>
            <a:endParaRPr lang="de-DE"/>
          </a:p>
        </c:txPr>
        <c:crossAx val="39877632"/>
        <c:crosses val="autoZero"/>
        <c:crossBetween val="midCat"/>
      </c:valAx>
      <c:serAx>
        <c:axId val="4338163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0"/>
            </a:pPr>
            <a:endParaRPr lang="de-DE"/>
          </a:p>
        </c:txPr>
        <c:crossAx val="39887616"/>
        <c:crosses val="autoZero"/>
      </c:serAx>
    </c:plotArea>
    <c:legend>
      <c:legendPos val="r"/>
      <c:txPr>
        <a:bodyPr/>
        <a:lstStyle/>
        <a:p>
          <a:pPr>
            <a:defRPr sz="1800"/>
          </a:pPr>
          <a:endParaRPr lang="de-DE"/>
        </a:p>
      </c:txPr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title>
      <c:tx>
        <c:rich>
          <a:bodyPr/>
          <a:lstStyle/>
          <a:p>
            <a:pPr>
              <a:defRPr sz="2800"/>
            </a:pPr>
            <a:r>
              <a:rPr lang="en-US" sz="2800"/>
              <a:t>PCCL 2010 und 2011</a:t>
            </a:r>
          </a:p>
        </c:rich>
      </c:tx>
      <c:layout>
        <c:manualLayout>
          <c:xMode val="edge"/>
          <c:yMode val="edge"/>
          <c:x val="0.18859193011088043"/>
          <c:y val="5.4671444816279439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v>2010</c:v>
          </c:tx>
          <c:cat>
            <c:strRef>
              <c:f>PCCL!$A$22:$A$36</c:f>
              <c:strCache>
                <c:ptCount val="15"/>
                <c:pt idx="0">
                  <c:v>BI  </c:v>
                </c:pt>
                <c:pt idx="1">
                  <c:v>DO  </c:v>
                </c:pt>
                <c:pt idx="2">
                  <c:v>KA  </c:v>
                </c:pt>
                <c:pt idx="3">
                  <c:v>HB  </c:v>
                </c:pt>
                <c:pt idx="4">
                  <c:v>CB  </c:v>
                </c:pt>
                <c:pt idx="5">
                  <c:v>BVI</c:v>
                </c:pt>
                <c:pt idx="6">
                  <c:v>P  </c:v>
                </c:pt>
                <c:pt idx="7">
                  <c:v>S  </c:v>
                </c:pt>
                <c:pt idx="8">
                  <c:v>MA  </c:v>
                </c:pt>
                <c:pt idx="9">
                  <c:v>LS</c:v>
                </c:pt>
                <c:pt idx="10">
                  <c:v>BS  </c:v>
                </c:pt>
                <c:pt idx="11">
                  <c:v>LSG  </c:v>
                </c:pt>
                <c:pt idx="12">
                  <c:v>A  </c:v>
                </c:pt>
                <c:pt idx="13">
                  <c:v>M</c:v>
                </c:pt>
                <c:pt idx="14">
                  <c:v>N  </c:v>
                </c:pt>
              </c:strCache>
            </c:strRef>
          </c:cat>
          <c:val>
            <c:numRef>
              <c:f>PCCL!$C$22:$C$36</c:f>
              <c:numCache>
                <c:formatCode>0.000</c:formatCode>
                <c:ptCount val="15"/>
                <c:pt idx="0">
                  <c:v>1.0490471567976301</c:v>
                </c:pt>
                <c:pt idx="1">
                  <c:v>1.1622681345196813</c:v>
                </c:pt>
                <c:pt idx="2">
                  <c:v>1.2277838089330024</c:v>
                </c:pt>
                <c:pt idx="3">
                  <c:v>1.2653019023986758</c:v>
                </c:pt>
                <c:pt idx="4">
                  <c:v>1.311157311157312</c:v>
                </c:pt>
                <c:pt idx="5">
                  <c:v>1.3429906974591548</c:v>
                </c:pt>
                <c:pt idx="6">
                  <c:v>1.3582543463936341</c:v>
                </c:pt>
                <c:pt idx="7">
                  <c:v>1.3825931527567721</c:v>
                </c:pt>
                <c:pt idx="8">
                  <c:v>1.3857032086548748</c:v>
                </c:pt>
                <c:pt idx="9">
                  <c:v>1.3900000000000001</c:v>
                </c:pt>
                <c:pt idx="10">
                  <c:v>1.4009797828391748</c:v>
                </c:pt>
                <c:pt idx="11">
                  <c:v>1.4567039782914184</c:v>
                </c:pt>
                <c:pt idx="12">
                  <c:v>1.503694833075327</c:v>
                </c:pt>
                <c:pt idx="13">
                  <c:v>1.526701814234765</c:v>
                </c:pt>
                <c:pt idx="14">
                  <c:v>1.5479923518164436</c:v>
                </c:pt>
              </c:numCache>
            </c:numRef>
          </c:val>
        </c:ser>
        <c:ser>
          <c:idx val="1"/>
          <c:order val="1"/>
          <c:tx>
            <c:v>2011</c:v>
          </c:tx>
          <c:cat>
            <c:strRef>
              <c:f>PCCL!$A$22:$A$36</c:f>
              <c:strCache>
                <c:ptCount val="15"/>
                <c:pt idx="0">
                  <c:v>BI  </c:v>
                </c:pt>
                <c:pt idx="1">
                  <c:v>DO  </c:v>
                </c:pt>
                <c:pt idx="2">
                  <c:v>KA  </c:v>
                </c:pt>
                <c:pt idx="3">
                  <c:v>HB  </c:v>
                </c:pt>
                <c:pt idx="4">
                  <c:v>CB  </c:v>
                </c:pt>
                <c:pt idx="5">
                  <c:v>BVI</c:v>
                </c:pt>
                <c:pt idx="6">
                  <c:v>P  </c:v>
                </c:pt>
                <c:pt idx="7">
                  <c:v>S  </c:v>
                </c:pt>
                <c:pt idx="8">
                  <c:v>MA  </c:v>
                </c:pt>
                <c:pt idx="9">
                  <c:v>LS</c:v>
                </c:pt>
                <c:pt idx="10">
                  <c:v>BS  </c:v>
                </c:pt>
                <c:pt idx="11">
                  <c:v>LSG  </c:v>
                </c:pt>
                <c:pt idx="12">
                  <c:v>A  </c:v>
                </c:pt>
                <c:pt idx="13">
                  <c:v>M</c:v>
                </c:pt>
                <c:pt idx="14">
                  <c:v>N  </c:v>
                </c:pt>
              </c:strCache>
            </c:strRef>
          </c:cat>
          <c:val>
            <c:numRef>
              <c:f>PCCL!$D$22:$D$36</c:f>
              <c:numCache>
                <c:formatCode>0.000</c:formatCode>
                <c:ptCount val="15"/>
                <c:pt idx="0">
                  <c:v>1.0514436464898138</c:v>
                </c:pt>
                <c:pt idx="1">
                  <c:v>1.1967498979705413</c:v>
                </c:pt>
                <c:pt idx="2">
                  <c:v>1.118247835035534</c:v>
                </c:pt>
                <c:pt idx="3">
                  <c:v>1.3813031622644578</c:v>
                </c:pt>
                <c:pt idx="4">
                  <c:v>1.3238372093023256</c:v>
                </c:pt>
                <c:pt idx="5">
                  <c:v>1.3095737479331038</c:v>
                </c:pt>
                <c:pt idx="6">
                  <c:v>1.3701237964236588</c:v>
                </c:pt>
                <c:pt idx="7">
                  <c:v>1.38042024081215</c:v>
                </c:pt>
                <c:pt idx="8">
                  <c:v>1.226524400222563</c:v>
                </c:pt>
                <c:pt idx="9">
                  <c:v>1.421068205355821</c:v>
                </c:pt>
                <c:pt idx="10">
                  <c:v>1.4024430145053979</c:v>
                </c:pt>
                <c:pt idx="11">
                  <c:v>1.4165011317965541</c:v>
                </c:pt>
                <c:pt idx="12">
                  <c:v>1.424584642382043</c:v>
                </c:pt>
                <c:pt idx="13">
                  <c:v>1.3937336575072239</c:v>
                </c:pt>
                <c:pt idx="14">
                  <c:v>1.5713962793010692</c:v>
                </c:pt>
              </c:numCache>
            </c:numRef>
          </c:val>
        </c:ser>
        <c:axId val="39897344"/>
        <c:axId val="39899136"/>
      </c:barChart>
      <c:catAx>
        <c:axId val="3989734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9899136"/>
        <c:crosses val="autoZero"/>
        <c:auto val="1"/>
        <c:lblAlgn val="ctr"/>
        <c:lblOffset val="100"/>
      </c:catAx>
      <c:valAx>
        <c:axId val="39899136"/>
        <c:scaling>
          <c:orientation val="minMax"/>
          <c:min val="0.8"/>
        </c:scaling>
        <c:axPos val="l"/>
        <c:majorGridlines/>
        <c:numFmt formatCode="0.000" sourceLinked="1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9897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7703844789985219"/>
          <c:y val="0.19383129935248627"/>
          <c:w val="0.16396723533424795"/>
          <c:h val="5.3272372409563618E-2"/>
        </c:manualLayout>
      </c:layout>
      <c:txPr>
        <a:bodyPr/>
        <a:lstStyle/>
        <a:p>
          <a:pPr>
            <a:defRPr sz="1600"/>
          </a:pPr>
          <a:endParaRPr lang="de-DE"/>
        </a:p>
      </c:txPr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de-DE" sz="2400"/>
              <a:t>Verweildauer 2010 und 2011</a:t>
            </a:r>
          </a:p>
        </c:rich>
      </c:tx>
      <c:layout>
        <c:manualLayout>
          <c:xMode val="edge"/>
          <c:yMode val="edge"/>
          <c:x val="0.26524455136695652"/>
          <c:y val="4.4157705428533423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VWD!$L$20</c:f>
              <c:strCache>
                <c:ptCount val="1"/>
                <c:pt idx="0">
                  <c:v>VD 2010</c:v>
                </c:pt>
              </c:strCache>
            </c:strRef>
          </c:tx>
          <c:cat>
            <c:strRef>
              <c:f>VWD!$K$21:$K$35</c:f>
              <c:strCache>
                <c:ptCount val="15"/>
                <c:pt idx="0">
                  <c:v>LS</c:v>
                </c:pt>
                <c:pt idx="1">
                  <c:v>KA</c:v>
                </c:pt>
                <c:pt idx="2">
                  <c:v>MA</c:v>
                </c:pt>
                <c:pt idx="3">
                  <c:v>S</c:v>
                </c:pt>
                <c:pt idx="4">
                  <c:v>HB</c:v>
                </c:pt>
                <c:pt idx="5">
                  <c:v>BI</c:v>
                </c:pt>
                <c:pt idx="6">
                  <c:v>BVI</c:v>
                </c:pt>
                <c:pt idx="7">
                  <c:v>N</c:v>
                </c:pt>
                <c:pt idx="8">
                  <c:v>A</c:v>
                </c:pt>
                <c:pt idx="9">
                  <c:v>M</c:v>
                </c:pt>
                <c:pt idx="10">
                  <c:v>DO</c:v>
                </c:pt>
                <c:pt idx="11">
                  <c:v>LSG</c:v>
                </c:pt>
                <c:pt idx="12">
                  <c:v>BS</c:v>
                </c:pt>
                <c:pt idx="13">
                  <c:v>P</c:v>
                </c:pt>
                <c:pt idx="14">
                  <c:v>CB</c:v>
                </c:pt>
              </c:strCache>
            </c:strRef>
          </c:cat>
          <c:val>
            <c:numRef>
              <c:f>VWD!$L$21:$L$35</c:f>
              <c:numCache>
                <c:formatCode>#,##0.0</c:formatCode>
                <c:ptCount val="15"/>
                <c:pt idx="0">
                  <c:v>6.1274348627509472</c:v>
                </c:pt>
                <c:pt idx="1">
                  <c:v>6.6105381513647643</c:v>
                </c:pt>
                <c:pt idx="2">
                  <c:v>6.69826090167264</c:v>
                </c:pt>
                <c:pt idx="3">
                  <c:v>6.3229478894541451</c:v>
                </c:pt>
                <c:pt idx="4">
                  <c:v>6.3939205955334986</c:v>
                </c:pt>
                <c:pt idx="5">
                  <c:v>6.6525826393501255</c:v>
                </c:pt>
                <c:pt idx="6">
                  <c:v>6.4701717036145761</c:v>
                </c:pt>
                <c:pt idx="7">
                  <c:v>6.6094702508154279</c:v>
                </c:pt>
                <c:pt idx="8">
                  <c:v>6.7991646464351394</c:v>
                </c:pt>
                <c:pt idx="9">
                  <c:v>6.9892696542099602</c:v>
                </c:pt>
                <c:pt idx="10">
                  <c:v>6.8956039812999554</c:v>
                </c:pt>
                <c:pt idx="11">
                  <c:v>7.3905121868488637</c:v>
                </c:pt>
                <c:pt idx="12">
                  <c:v>7.2200855482031177</c:v>
                </c:pt>
                <c:pt idx="13">
                  <c:v>7.6573571899234629</c:v>
                </c:pt>
                <c:pt idx="14">
                  <c:v>7.7866547866547906</c:v>
                </c:pt>
              </c:numCache>
            </c:numRef>
          </c:val>
        </c:ser>
        <c:ser>
          <c:idx val="1"/>
          <c:order val="1"/>
          <c:tx>
            <c:strRef>
              <c:f>VWD!$M$20</c:f>
              <c:strCache>
                <c:ptCount val="1"/>
                <c:pt idx="0">
                  <c:v>VD 2011</c:v>
                </c:pt>
              </c:strCache>
            </c:strRef>
          </c:tx>
          <c:cat>
            <c:strRef>
              <c:f>VWD!$K$21:$K$35</c:f>
              <c:strCache>
                <c:ptCount val="15"/>
                <c:pt idx="0">
                  <c:v>LS</c:v>
                </c:pt>
                <c:pt idx="1">
                  <c:v>KA</c:v>
                </c:pt>
                <c:pt idx="2">
                  <c:v>MA</c:v>
                </c:pt>
                <c:pt idx="3">
                  <c:v>S</c:v>
                </c:pt>
                <c:pt idx="4">
                  <c:v>HB</c:v>
                </c:pt>
                <c:pt idx="5">
                  <c:v>BI</c:v>
                </c:pt>
                <c:pt idx="6">
                  <c:v>BVI</c:v>
                </c:pt>
                <c:pt idx="7">
                  <c:v>N</c:v>
                </c:pt>
                <c:pt idx="8">
                  <c:v>A</c:v>
                </c:pt>
                <c:pt idx="9">
                  <c:v>M</c:v>
                </c:pt>
                <c:pt idx="10">
                  <c:v>DO</c:v>
                </c:pt>
                <c:pt idx="11">
                  <c:v>LSG</c:v>
                </c:pt>
                <c:pt idx="12">
                  <c:v>BS</c:v>
                </c:pt>
                <c:pt idx="13">
                  <c:v>P</c:v>
                </c:pt>
                <c:pt idx="14">
                  <c:v>CB</c:v>
                </c:pt>
              </c:strCache>
            </c:strRef>
          </c:cat>
          <c:val>
            <c:numRef>
              <c:f>VWD!$M$21:$M$35</c:f>
              <c:numCache>
                <c:formatCode>#,##0.0</c:formatCode>
                <c:ptCount val="15"/>
                <c:pt idx="0">
                  <c:v>5.8662030872417024</c:v>
                </c:pt>
                <c:pt idx="1">
                  <c:v>6.0392217777950394</c:v>
                </c:pt>
                <c:pt idx="2">
                  <c:v>6.1260432690734099</c:v>
                </c:pt>
                <c:pt idx="3">
                  <c:v>6.1418378321659919</c:v>
                </c:pt>
                <c:pt idx="4">
                  <c:v>6.3021244556591105</c:v>
                </c:pt>
                <c:pt idx="5">
                  <c:v>6.4143827250964875</c:v>
                </c:pt>
                <c:pt idx="6">
                  <c:v>6.4304912829732288</c:v>
                </c:pt>
                <c:pt idx="7">
                  <c:v>6.4488573430683331</c:v>
                </c:pt>
                <c:pt idx="8">
                  <c:v>6.6558546319096488</c:v>
                </c:pt>
                <c:pt idx="9">
                  <c:v>6.682875361255098</c:v>
                </c:pt>
                <c:pt idx="10">
                  <c:v>6.7981300782844167</c:v>
                </c:pt>
                <c:pt idx="11">
                  <c:v>7.3087725781863497</c:v>
                </c:pt>
                <c:pt idx="12">
                  <c:v>7.3177373032319046</c:v>
                </c:pt>
                <c:pt idx="13">
                  <c:v>7.581953232462177</c:v>
                </c:pt>
                <c:pt idx="14">
                  <c:v>7.6050387596899176</c:v>
                </c:pt>
              </c:numCache>
            </c:numRef>
          </c:val>
        </c:ser>
        <c:ser>
          <c:idx val="2"/>
          <c:order val="2"/>
          <c:tx>
            <c:strRef>
              <c:f>VWD!$P$20</c:f>
              <c:strCache>
                <c:ptCount val="1"/>
                <c:pt idx="0">
                  <c:v>Delta in Tagen 2010</c:v>
                </c:pt>
              </c:strCache>
            </c:strRef>
          </c:tx>
          <c:cat>
            <c:strRef>
              <c:f>VWD!$K$21:$K$35</c:f>
              <c:strCache>
                <c:ptCount val="15"/>
                <c:pt idx="0">
                  <c:v>LS</c:v>
                </c:pt>
                <c:pt idx="1">
                  <c:v>KA</c:v>
                </c:pt>
                <c:pt idx="2">
                  <c:v>MA</c:v>
                </c:pt>
                <c:pt idx="3">
                  <c:v>S</c:v>
                </c:pt>
                <c:pt idx="4">
                  <c:v>HB</c:v>
                </c:pt>
                <c:pt idx="5">
                  <c:v>BI</c:v>
                </c:pt>
                <c:pt idx="6">
                  <c:v>BVI</c:v>
                </c:pt>
                <c:pt idx="7">
                  <c:v>N</c:v>
                </c:pt>
                <c:pt idx="8">
                  <c:v>A</c:v>
                </c:pt>
                <c:pt idx="9">
                  <c:v>M</c:v>
                </c:pt>
                <c:pt idx="10">
                  <c:v>DO</c:v>
                </c:pt>
                <c:pt idx="11">
                  <c:v>LSG</c:v>
                </c:pt>
                <c:pt idx="12">
                  <c:v>BS</c:v>
                </c:pt>
                <c:pt idx="13">
                  <c:v>P</c:v>
                </c:pt>
                <c:pt idx="14">
                  <c:v>CB</c:v>
                </c:pt>
              </c:strCache>
            </c:strRef>
          </c:cat>
          <c:val>
            <c:numRef>
              <c:f>VWD!$P$21:$P$35</c:f>
              <c:numCache>
                <c:formatCode>#,##0.0</c:formatCode>
                <c:ptCount val="15"/>
                <c:pt idx="0">
                  <c:v>-0.58451881136647377</c:v>
                </c:pt>
                <c:pt idx="1">
                  <c:v>-0.37133003332291314</c:v>
                </c:pt>
                <c:pt idx="2">
                  <c:v>-0.34941619258603651</c:v>
                </c:pt>
                <c:pt idx="3">
                  <c:v>-0.53433515059105352</c:v>
                </c:pt>
                <c:pt idx="4">
                  <c:v>-0.5303668095015438</c:v>
                </c:pt>
                <c:pt idx="5">
                  <c:v>-0.36976397775480929</c:v>
                </c:pt>
                <c:pt idx="6">
                  <c:v>-0.5110478279048597</c:v>
                </c:pt>
                <c:pt idx="7">
                  <c:v>-0.44886488294018795</c:v>
                </c:pt>
                <c:pt idx="8">
                  <c:v>-0.3212108671704727</c:v>
                </c:pt>
                <c:pt idx="9">
                  <c:v>-0.16746137154053053</c:v>
                </c:pt>
                <c:pt idx="10">
                  <c:v>-0.31929262841645134</c:v>
                </c:pt>
                <c:pt idx="11">
                  <c:v>8.3293847141754276E-3</c:v>
                </c:pt>
                <c:pt idx="12">
                  <c:v>-0.15338130714459874</c:v>
                </c:pt>
                <c:pt idx="13">
                  <c:v>0.38367237761937761</c:v>
                </c:pt>
                <c:pt idx="14">
                  <c:v>0.65868449460164469</c:v>
                </c:pt>
              </c:numCache>
            </c:numRef>
          </c:val>
        </c:ser>
        <c:ser>
          <c:idx val="3"/>
          <c:order val="3"/>
          <c:tx>
            <c:strRef>
              <c:f>VWD!$Q$20</c:f>
              <c:strCache>
                <c:ptCount val="1"/>
                <c:pt idx="0">
                  <c:v>Delta in Tagen 2011</c:v>
                </c:pt>
              </c:strCache>
            </c:strRef>
          </c:tx>
          <c:cat>
            <c:strRef>
              <c:f>VWD!$K$21:$K$35</c:f>
              <c:strCache>
                <c:ptCount val="15"/>
                <c:pt idx="0">
                  <c:v>LS</c:v>
                </c:pt>
                <c:pt idx="1">
                  <c:v>KA</c:v>
                </c:pt>
                <c:pt idx="2">
                  <c:v>MA</c:v>
                </c:pt>
                <c:pt idx="3">
                  <c:v>S</c:v>
                </c:pt>
                <c:pt idx="4">
                  <c:v>HB</c:v>
                </c:pt>
                <c:pt idx="5">
                  <c:v>BI</c:v>
                </c:pt>
                <c:pt idx="6">
                  <c:v>BVI</c:v>
                </c:pt>
                <c:pt idx="7">
                  <c:v>N</c:v>
                </c:pt>
                <c:pt idx="8">
                  <c:v>A</c:v>
                </c:pt>
                <c:pt idx="9">
                  <c:v>M</c:v>
                </c:pt>
                <c:pt idx="10">
                  <c:v>DO</c:v>
                </c:pt>
                <c:pt idx="11">
                  <c:v>LSG</c:v>
                </c:pt>
                <c:pt idx="12">
                  <c:v>BS</c:v>
                </c:pt>
                <c:pt idx="13">
                  <c:v>P</c:v>
                </c:pt>
                <c:pt idx="14">
                  <c:v>CB</c:v>
                </c:pt>
              </c:strCache>
            </c:strRef>
          </c:cat>
          <c:val>
            <c:numRef>
              <c:f>VWD!$Q$21:$Q$35</c:f>
              <c:numCache>
                <c:formatCode>0.0%</c:formatCode>
                <c:ptCount val="15"/>
                <c:pt idx="0">
                  <c:v>-0.45712651817612659</c:v>
                </c:pt>
                <c:pt idx="1">
                  <c:v>-0.25931459401399498</c:v>
                </c:pt>
                <c:pt idx="2">
                  <c:v>-0.5442412764135639</c:v>
                </c:pt>
                <c:pt idx="3">
                  <c:v>-0.67935040225198806</c:v>
                </c:pt>
                <c:pt idx="4">
                  <c:v>-0.53629124331917566</c:v>
                </c:pt>
                <c:pt idx="5">
                  <c:v>-0.32946236263628736</c:v>
                </c:pt>
                <c:pt idx="6">
                  <c:v>-0.51585022285030102</c:v>
                </c:pt>
                <c:pt idx="7">
                  <c:v>-0.61004145526028575</c:v>
                </c:pt>
                <c:pt idx="8">
                  <c:v>-0.2843779296131248</c:v>
                </c:pt>
                <c:pt idx="9">
                  <c:v>-0.32861737812273539</c:v>
                </c:pt>
                <c:pt idx="10">
                  <c:v>-0.34865797610090382</c:v>
                </c:pt>
                <c:pt idx="11">
                  <c:v>1.9792912302323103E-2</c:v>
                </c:pt>
                <c:pt idx="12">
                  <c:v>-3.3491989318962287E-2</c:v>
                </c:pt>
                <c:pt idx="13">
                  <c:v>0.36175635716237131</c:v>
                </c:pt>
                <c:pt idx="14">
                  <c:v>0.43948993300686762</c:v>
                </c:pt>
              </c:numCache>
            </c:numRef>
          </c:val>
        </c:ser>
        <c:axId val="39913344"/>
        <c:axId val="39914880"/>
      </c:barChart>
      <c:catAx>
        <c:axId val="39913344"/>
        <c:scaling>
          <c:orientation val="minMax"/>
        </c:scaling>
        <c:axPos val="b"/>
        <c:tickLblPos val="nextTo"/>
        <c:crossAx val="39914880"/>
        <c:crosses val="autoZero"/>
        <c:auto val="1"/>
        <c:lblAlgn val="ctr"/>
        <c:lblOffset val="100"/>
      </c:catAx>
      <c:valAx>
        <c:axId val="39914880"/>
        <c:scaling>
          <c:orientation val="minMax"/>
        </c:scaling>
        <c:axPos val="l"/>
        <c:majorGridlines/>
        <c:numFmt formatCode="#,##0.0" sourceLinked="1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399133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305141519423267"/>
          <c:y val="0.86261771248846908"/>
          <c:w val="0.71389706205804326"/>
          <c:h val="5.3272372409563618E-2"/>
        </c:manualLayout>
      </c:layout>
      <c:txPr>
        <a:bodyPr/>
        <a:lstStyle/>
        <a:p>
          <a:pPr>
            <a:defRPr sz="1600"/>
          </a:pPr>
          <a:endParaRPr lang="de-DE"/>
        </a:p>
      </c:txPr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0.17472</cdr:x>
      <cdr:y>0</cdr:y>
    </cdr:from>
    <cdr:to>
      <cdr:x>0.815</cdr:x>
      <cdr:y>0.0914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624513" y="-409142"/>
          <a:ext cx="5953131" cy="552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de-DE" sz="2800" dirty="0"/>
            <a:t>Halbjahresfälle  2009/2010/2011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65550" y="0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56725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65550" y="9356725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E550AD-A05A-450A-8E25-ACAA0EB2FB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62013" y="738188"/>
            <a:ext cx="4924425" cy="3694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5163" y="4678363"/>
            <a:ext cx="5318125" cy="4433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56725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65550" y="9356725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EDC16B-3DCA-4DA4-8B85-DC1DC62CD2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4276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21B798-A021-40E2-A7B6-CD36F23E21B3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530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12E68C-CDFC-48EC-A114-B03E066A93DA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D000BB-0E1E-4CB5-9DBE-465599EB05FD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914CA2-1434-4951-B322-D8D8286841C8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88F43F-FE01-4C74-BE30-1F869C66A191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20FFB7-26AE-4C5C-A7DC-3E61D370CBBD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DB12A7-718A-4C1B-9968-EFD73F4A1CBE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59BBA-272A-4910-8AA3-5DCD1C12AEE0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1BD180-09AE-478E-84BB-143FB2FBE86A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1500182"/>
            <a:ext cx="8229600" cy="1143000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D09DC-AD37-4AD2-816F-33580C8E6121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47E8F-F7D3-41E4-981B-58E5847BCE2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8A864-96DC-49C5-9415-608398450371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822EA-3117-4513-9B79-72679AA8BD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0457-7115-48FC-B1AE-C64BC36269AE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B8075-4132-4759-8628-D6C47EA1C0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3DCBA-C90F-48A8-B921-920A0C212133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ACA18-8117-4EDD-88EB-394B625B23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C4C9E-FC69-4296-929E-111C8BE1FE0F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C3F51-BDA7-449C-AC37-A784AC943E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F13C0-7EF2-4C99-AE95-3039922C07EE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28619-342D-4F21-94E5-13148E9FB8B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D4252-DB6E-45A2-A87D-3B7F1ABC6C9F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8EE83-D399-41C6-A152-4636682211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22672-5A7F-49FE-80A0-79220155A6B2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3CA0C-6C2E-4D3C-9717-6CCF715954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786F9-DD93-42D6-ADC9-10653AF15C9F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1239A-384E-449B-AA7F-5FC2F18789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DD272-E614-4AD3-8B9B-514115D55212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33C29-1C5F-4C8E-9CE6-9EAE6DE9CA5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DE5B-1A9A-4F6F-9E94-C9EAA5EFEE94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D40A3-45E5-4084-B93A-57FA17078E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93E9A8-1190-4405-857A-E74199754896}" type="datetimeFigureOut">
              <a:rPr lang="de-DE"/>
              <a:pPr>
                <a:defRPr/>
              </a:pPr>
              <a:t>25.10.2011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F964E0-6AEF-4D0D-A6FB-4B136FD0FFC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31" name="Picture 2" descr="image00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15250" y="285750"/>
            <a:ext cx="10001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ctrTitle"/>
          </p:nvPr>
        </p:nvSpPr>
        <p:spPr>
          <a:xfrm>
            <a:off x="642938" y="857250"/>
            <a:ext cx="7772400" cy="2214563"/>
          </a:xfrm>
        </p:spPr>
        <p:txBody>
          <a:bodyPr/>
          <a:lstStyle/>
          <a:p>
            <a:pPr eaLnBrk="1" hangingPunct="1"/>
            <a:r>
              <a:rPr lang="de-DE" sz="3200" b="1" smtClean="0">
                <a:latin typeface="Arial" charset="0"/>
              </a:rPr>
              <a:t>Geschäftsführer-Jahrestreffen</a:t>
            </a:r>
            <a:br>
              <a:rPr lang="de-DE" sz="3200" b="1" smtClean="0">
                <a:latin typeface="Arial" charset="0"/>
              </a:rPr>
            </a:br>
            <a:r>
              <a:rPr lang="de-DE" sz="3200" b="1" smtClean="0">
                <a:latin typeface="Arial" charset="0"/>
              </a:rPr>
              <a:t>der Arbeitsgemeinschaft </a:t>
            </a:r>
            <a:br>
              <a:rPr lang="de-DE" sz="3200" b="1" smtClean="0">
                <a:latin typeface="Arial" charset="0"/>
              </a:rPr>
            </a:br>
            <a:r>
              <a:rPr lang="de-DE" sz="3200" b="1" smtClean="0">
                <a:latin typeface="Arial" charset="0"/>
              </a:rPr>
              <a:t>Kommunaler Großkrankenhäuser</a:t>
            </a:r>
            <a:br>
              <a:rPr lang="de-DE" sz="3200" b="1" smtClean="0">
                <a:latin typeface="Arial" charset="0"/>
              </a:rPr>
            </a:br>
            <a:r>
              <a:rPr lang="de-DE" sz="2000" smtClean="0">
                <a:latin typeface="Arial" charset="0"/>
              </a:rPr>
              <a:t>Berlin, 13./14. Oktober 2011</a:t>
            </a:r>
            <a:endParaRPr lang="de-DE" sz="2000" smtClean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2071688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5900" b="1" dirty="0" smtClean="0">
                <a:solidFill>
                  <a:srgbClr val="0070C0"/>
                </a:solidFill>
                <a:latin typeface="Arial" charset="0"/>
              </a:rPr>
              <a:t>Tätigkeitsbericht der AG Medizincontrolling</a:t>
            </a:r>
            <a:endParaRPr lang="de-DE" sz="2800" b="1" dirty="0" smtClean="0"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800" b="1" dirty="0" smtClean="0"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800" b="1" dirty="0" smtClean="0"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500" b="1" dirty="0" smtClean="0">
                <a:latin typeface="Arial" charset="0"/>
              </a:rPr>
              <a:t>AG-Sprecher:  Dr. Christoph Wittmann, Nürnberg</a:t>
            </a:r>
            <a:r>
              <a:rPr lang="de-DE" sz="2800" b="1" dirty="0" smtClean="0">
                <a:latin typeface="Arial" charset="0"/>
              </a:rPr>
              <a:t/>
            </a:r>
            <a:br>
              <a:rPr lang="de-DE" sz="2800" b="1" dirty="0" smtClean="0">
                <a:latin typeface="Arial" charset="0"/>
              </a:rPr>
            </a:b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Themen</a:t>
            </a:r>
          </a:p>
        </p:txBody>
      </p:sp>
      <p:sp>
        <p:nvSpPr>
          <p:cNvPr id="19458" name="Textfeld 6"/>
          <p:cNvSpPr txBox="1">
            <a:spLocks noChangeArrowheads="1"/>
          </p:cNvSpPr>
          <p:nvPr/>
        </p:nvSpPr>
        <p:spPr bwMode="auto">
          <a:xfrm>
            <a:off x="900113" y="1916113"/>
            <a:ext cx="76438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Rechnungsprüfungen und MDK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PKMS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Managementreport 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Aufbau einer Klagedatei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Vorbereitung Psychiatrie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Themen</a:t>
            </a:r>
          </a:p>
        </p:txBody>
      </p:sp>
      <p:sp>
        <p:nvSpPr>
          <p:cNvPr id="21506" name="Textfeld 6"/>
          <p:cNvSpPr txBox="1">
            <a:spLocks noChangeArrowheads="1"/>
          </p:cNvSpPr>
          <p:nvPr/>
        </p:nvSpPr>
        <p:spPr bwMode="auto">
          <a:xfrm>
            <a:off x="900113" y="1916113"/>
            <a:ext cx="76438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</a:t>
            </a:r>
            <a:r>
              <a:rPr lang="de-DE" sz="4000" b="1">
                <a:latin typeface="Calibri" pitchFamily="34" charset="0"/>
              </a:rPr>
              <a:t>Rechnungsprüfungen und MDK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PKMS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Managementreport 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Aufbau einer Klagedatei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Vorbereitung Psychiatrie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 l="37500" t="24210" r="25000" b="10001"/>
          <a:stretch>
            <a:fillRect/>
          </a:stretch>
        </p:blipFill>
        <p:spPr bwMode="auto">
          <a:xfrm>
            <a:off x="1403350" y="0"/>
            <a:ext cx="6264275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ad 4"/>
          <p:cNvSpPr/>
          <p:nvPr/>
        </p:nvSpPr>
        <p:spPr>
          <a:xfrm>
            <a:off x="4572000" y="2492375"/>
            <a:ext cx="144463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Rad 6"/>
          <p:cNvSpPr/>
          <p:nvPr/>
        </p:nvSpPr>
        <p:spPr>
          <a:xfrm>
            <a:off x="3203575" y="4581525"/>
            <a:ext cx="144463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8" name="Rad 7"/>
          <p:cNvSpPr/>
          <p:nvPr/>
        </p:nvSpPr>
        <p:spPr>
          <a:xfrm>
            <a:off x="4067175" y="4076700"/>
            <a:ext cx="144463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9" name="Rad 8"/>
          <p:cNvSpPr/>
          <p:nvPr/>
        </p:nvSpPr>
        <p:spPr>
          <a:xfrm>
            <a:off x="2411413" y="3716338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Rad 9"/>
          <p:cNvSpPr/>
          <p:nvPr/>
        </p:nvSpPr>
        <p:spPr>
          <a:xfrm>
            <a:off x="2700338" y="3213100"/>
            <a:ext cx="142875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1" name="Rad 10"/>
          <p:cNvSpPr/>
          <p:nvPr/>
        </p:nvSpPr>
        <p:spPr>
          <a:xfrm>
            <a:off x="3492500" y="1700213"/>
            <a:ext cx="142875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2" name="Rad 11"/>
          <p:cNvSpPr/>
          <p:nvPr/>
        </p:nvSpPr>
        <p:spPr>
          <a:xfrm>
            <a:off x="3348038" y="2708275"/>
            <a:ext cx="144462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3" name="Rad 12"/>
          <p:cNvSpPr/>
          <p:nvPr/>
        </p:nvSpPr>
        <p:spPr>
          <a:xfrm>
            <a:off x="6227763" y="2205038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4" name="Rad 13"/>
          <p:cNvSpPr/>
          <p:nvPr/>
        </p:nvSpPr>
        <p:spPr>
          <a:xfrm>
            <a:off x="6011863" y="2349500"/>
            <a:ext cx="144462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5" name="Rad 14"/>
          <p:cNvSpPr/>
          <p:nvPr/>
        </p:nvSpPr>
        <p:spPr>
          <a:xfrm>
            <a:off x="5651500" y="3357563"/>
            <a:ext cx="144463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6" name="Rad 15"/>
          <p:cNvSpPr/>
          <p:nvPr/>
        </p:nvSpPr>
        <p:spPr>
          <a:xfrm>
            <a:off x="6804025" y="2924175"/>
            <a:ext cx="144463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7" name="Rad 16"/>
          <p:cNvSpPr/>
          <p:nvPr/>
        </p:nvSpPr>
        <p:spPr>
          <a:xfrm>
            <a:off x="3348038" y="5084763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8" name="Rad 17"/>
          <p:cNvSpPr/>
          <p:nvPr/>
        </p:nvSpPr>
        <p:spPr>
          <a:xfrm>
            <a:off x="4859338" y="5084763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" name="Rad 18"/>
          <p:cNvSpPr/>
          <p:nvPr/>
        </p:nvSpPr>
        <p:spPr>
          <a:xfrm>
            <a:off x="4787900" y="6092825"/>
            <a:ext cx="144463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0" name="Rad 19"/>
          <p:cNvSpPr/>
          <p:nvPr/>
        </p:nvSpPr>
        <p:spPr>
          <a:xfrm>
            <a:off x="3779838" y="5732463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1" name="Rad 20"/>
          <p:cNvSpPr/>
          <p:nvPr/>
        </p:nvSpPr>
        <p:spPr>
          <a:xfrm>
            <a:off x="3276600" y="5516563"/>
            <a:ext cx="142875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2" name="Rad 21"/>
          <p:cNvSpPr/>
          <p:nvPr/>
        </p:nvSpPr>
        <p:spPr>
          <a:xfrm>
            <a:off x="5148263" y="6308725"/>
            <a:ext cx="144462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3" name="Rad 22"/>
          <p:cNvSpPr/>
          <p:nvPr/>
        </p:nvSpPr>
        <p:spPr>
          <a:xfrm>
            <a:off x="2916238" y="3429000"/>
            <a:ext cx="142875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987675" y="3284538"/>
            <a:ext cx="13684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chemeClr val="accent1">
                    <a:lumMod val="50000"/>
                  </a:schemeClr>
                </a:solidFill>
              </a:rPr>
              <a:t>Lüdenscheid</a:t>
            </a:r>
            <a:endParaRPr lang="de-DE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ad 24"/>
          <p:cNvSpPr/>
          <p:nvPr/>
        </p:nvSpPr>
        <p:spPr>
          <a:xfrm>
            <a:off x="3995738" y="2133600"/>
            <a:ext cx="144462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067175" y="1989138"/>
            <a:ext cx="13684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chemeClr val="accent1">
                    <a:lumMod val="50000"/>
                  </a:schemeClr>
                </a:solidFill>
              </a:rPr>
              <a:t>Minden</a:t>
            </a:r>
            <a:endParaRPr lang="de-DE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Rad 26"/>
          <p:cNvSpPr/>
          <p:nvPr/>
        </p:nvSpPr>
        <p:spPr>
          <a:xfrm>
            <a:off x="2411413" y="5300663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Datengrundlage und Teilnehmer</a:t>
            </a:r>
          </a:p>
        </p:txBody>
      </p:sp>
      <p:sp>
        <p:nvSpPr>
          <p:cNvPr id="24578" name="Textfeld 2"/>
          <p:cNvSpPr txBox="1">
            <a:spLocks noChangeArrowheads="1"/>
          </p:cNvSpPr>
          <p:nvPr/>
        </p:nvSpPr>
        <p:spPr bwMode="auto">
          <a:xfrm>
            <a:off x="539750" y="1773238"/>
            <a:ext cx="8135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/>
              <a:t>Fälle des Jahres 2010  -   Stand April 2011</a:t>
            </a:r>
          </a:p>
          <a:p>
            <a:r>
              <a:rPr lang="de-DE" sz="2800"/>
              <a:t>Abfrage analog der Medinfoweb Umfrage 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395288" y="3284538"/>
          <a:ext cx="8208962" cy="2378075"/>
        </p:xfrm>
        <a:graphic>
          <a:graphicData uri="http://schemas.openxmlformats.org/drawingml/2006/table">
            <a:tbl>
              <a:tblPr/>
              <a:tblGrid>
                <a:gridCol w="1988582"/>
                <a:gridCol w="688355"/>
                <a:gridCol w="2435631"/>
                <a:gridCol w="648072"/>
                <a:gridCol w="1839641"/>
                <a:gridCol w="608631"/>
              </a:tblGrid>
              <a:tr h="33853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Augsburg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Fulda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München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3853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Berlin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Karlsruhe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Nürnberg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3853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Bielefeld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Köln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Potsdam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3853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Braunschweig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Leipzig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Saarbrücken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853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Bremen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Lüdenscheid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Stuttgart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3853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Cottbus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Mannheim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Wiesbaden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46997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Dortmund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Mühlenkreiskliniken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 l="37500" t="24210" r="25000" b="10001"/>
          <a:stretch>
            <a:fillRect/>
          </a:stretch>
        </p:blipFill>
        <p:spPr bwMode="auto">
          <a:xfrm>
            <a:off x="1403350" y="0"/>
            <a:ext cx="6264275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ad 4"/>
          <p:cNvSpPr/>
          <p:nvPr/>
        </p:nvSpPr>
        <p:spPr>
          <a:xfrm>
            <a:off x="4572000" y="2492375"/>
            <a:ext cx="144463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Rad 6"/>
          <p:cNvSpPr/>
          <p:nvPr/>
        </p:nvSpPr>
        <p:spPr>
          <a:xfrm>
            <a:off x="3203575" y="4581525"/>
            <a:ext cx="144463" cy="142875"/>
          </a:xfrm>
          <a:prstGeom prst="donu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8" name="Rad 7"/>
          <p:cNvSpPr/>
          <p:nvPr/>
        </p:nvSpPr>
        <p:spPr>
          <a:xfrm>
            <a:off x="4067175" y="4076700"/>
            <a:ext cx="144463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9" name="Rad 8"/>
          <p:cNvSpPr/>
          <p:nvPr/>
        </p:nvSpPr>
        <p:spPr>
          <a:xfrm>
            <a:off x="2411413" y="3716338"/>
            <a:ext cx="144462" cy="144462"/>
          </a:xfrm>
          <a:prstGeom prst="donu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Rad 9"/>
          <p:cNvSpPr/>
          <p:nvPr/>
        </p:nvSpPr>
        <p:spPr>
          <a:xfrm>
            <a:off x="2700338" y="3213100"/>
            <a:ext cx="142875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1" name="Rad 10"/>
          <p:cNvSpPr/>
          <p:nvPr/>
        </p:nvSpPr>
        <p:spPr>
          <a:xfrm>
            <a:off x="3492500" y="1700213"/>
            <a:ext cx="142875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2" name="Rad 11"/>
          <p:cNvSpPr/>
          <p:nvPr/>
        </p:nvSpPr>
        <p:spPr>
          <a:xfrm>
            <a:off x="3348038" y="2708275"/>
            <a:ext cx="144462" cy="144463"/>
          </a:xfrm>
          <a:prstGeom prst="donu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3" name="Rad 12"/>
          <p:cNvSpPr/>
          <p:nvPr/>
        </p:nvSpPr>
        <p:spPr>
          <a:xfrm>
            <a:off x="6227763" y="2205038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4" name="Rad 13"/>
          <p:cNvSpPr/>
          <p:nvPr/>
        </p:nvSpPr>
        <p:spPr>
          <a:xfrm>
            <a:off x="6011863" y="2349500"/>
            <a:ext cx="144462" cy="142875"/>
          </a:xfrm>
          <a:prstGeom prst="donu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5" name="Rad 14"/>
          <p:cNvSpPr/>
          <p:nvPr/>
        </p:nvSpPr>
        <p:spPr>
          <a:xfrm>
            <a:off x="5651500" y="3357563"/>
            <a:ext cx="144463" cy="142875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6" name="Rad 15"/>
          <p:cNvSpPr/>
          <p:nvPr/>
        </p:nvSpPr>
        <p:spPr>
          <a:xfrm>
            <a:off x="6804025" y="2924175"/>
            <a:ext cx="144463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7" name="Rad 16"/>
          <p:cNvSpPr/>
          <p:nvPr/>
        </p:nvSpPr>
        <p:spPr>
          <a:xfrm>
            <a:off x="3348038" y="5084763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8" name="Rad 17"/>
          <p:cNvSpPr/>
          <p:nvPr/>
        </p:nvSpPr>
        <p:spPr>
          <a:xfrm>
            <a:off x="4859338" y="5084763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" name="Rad 18"/>
          <p:cNvSpPr/>
          <p:nvPr/>
        </p:nvSpPr>
        <p:spPr>
          <a:xfrm>
            <a:off x="4787900" y="6092825"/>
            <a:ext cx="144463" cy="144463"/>
          </a:xfrm>
          <a:prstGeom prst="donu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0" name="Rad 19"/>
          <p:cNvSpPr/>
          <p:nvPr/>
        </p:nvSpPr>
        <p:spPr>
          <a:xfrm>
            <a:off x="3779838" y="5732463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1" name="Rad 20"/>
          <p:cNvSpPr/>
          <p:nvPr/>
        </p:nvSpPr>
        <p:spPr>
          <a:xfrm>
            <a:off x="3276600" y="5516563"/>
            <a:ext cx="142875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2" name="Rad 21"/>
          <p:cNvSpPr/>
          <p:nvPr/>
        </p:nvSpPr>
        <p:spPr>
          <a:xfrm>
            <a:off x="5148263" y="6308725"/>
            <a:ext cx="144462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3" name="Rad 22"/>
          <p:cNvSpPr/>
          <p:nvPr/>
        </p:nvSpPr>
        <p:spPr>
          <a:xfrm>
            <a:off x="2916238" y="3429000"/>
            <a:ext cx="142875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987675" y="3284538"/>
            <a:ext cx="13684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chemeClr val="accent1">
                    <a:lumMod val="50000"/>
                  </a:schemeClr>
                </a:solidFill>
              </a:rPr>
              <a:t>Lüdenscheid</a:t>
            </a:r>
            <a:endParaRPr lang="de-DE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ad 24"/>
          <p:cNvSpPr/>
          <p:nvPr/>
        </p:nvSpPr>
        <p:spPr>
          <a:xfrm>
            <a:off x="3995738" y="2133600"/>
            <a:ext cx="144462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067175" y="1989138"/>
            <a:ext cx="13684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chemeClr val="accent1">
                    <a:lumMod val="50000"/>
                  </a:schemeClr>
                </a:solidFill>
              </a:rPr>
              <a:t>Minden</a:t>
            </a:r>
            <a:endParaRPr lang="de-DE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Rad 26"/>
          <p:cNvSpPr/>
          <p:nvPr/>
        </p:nvSpPr>
        <p:spPr>
          <a:xfrm>
            <a:off x="2411413" y="5300663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-324544" y="476672"/>
          <a:ext cx="927735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MDK Quote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1619250" y="1341438"/>
          <a:ext cx="5649913" cy="4767262"/>
        </p:xfrm>
        <a:graphic>
          <a:graphicData uri="http://schemas.openxmlformats.org/drawingml/2006/table">
            <a:tbl>
              <a:tblPr/>
              <a:tblGrid>
                <a:gridCol w="1507735"/>
                <a:gridCol w="828370"/>
                <a:gridCol w="828370"/>
                <a:gridCol w="828370"/>
                <a:gridCol w="828370"/>
                <a:gridCol w="828370"/>
              </a:tblGrid>
              <a:tr h="441510">
                <a:tc>
                  <a:txBody>
                    <a:bodyPr/>
                    <a:lstStyle/>
                    <a:p>
                      <a:pPr algn="l" fontAlgn="b"/>
                      <a:r>
                        <a:rPr lang="de-DE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6272" marR="6272" marT="62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6272" marR="6272" marT="62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6272" marR="6272" marT="62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    </a:t>
                      </a:r>
                      <a:r>
                        <a:rPr lang="de-DE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Stand Sep. 2011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72" marR="6272" marT="62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6272" marR="6272" marT="62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Berlin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10,2%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Bielefeld 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Braunschweig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12,6%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13,7%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13,3%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12,9%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Cottbus 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10,7%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10,2%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Karlsruhe 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13,7%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12,3%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Köln 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16,3%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Leipzig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Lüdenscheid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Mannheim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12,1%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12,2%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14,8%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14,1%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12,5%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München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13,6%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Nürnberg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12,6%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13,1%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Potsdam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15,5%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17,0%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Stuttgart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11,9%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13,4%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11,5%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11,5%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57">
                <a:tc>
                  <a:txBody>
                    <a:bodyPr/>
                    <a:lstStyle/>
                    <a:p>
                      <a:pPr algn="l" fontAlgn="b"/>
                      <a:r>
                        <a:rPr lang="de-DE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Wiesbaden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14,1%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72" marR="6272" marT="62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>
            <a:graphicFrameLocks noGrp="1"/>
          </p:cNvGraphicFramePr>
          <p:nvPr/>
        </p:nvGraphicFramePr>
        <p:xfrm>
          <a:off x="-66675" y="423862"/>
          <a:ext cx="9277350" cy="601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1692275" y="333375"/>
          <a:ext cx="4876800" cy="6335713"/>
        </p:xfrm>
        <a:graphic>
          <a:graphicData uri="http://schemas.openxmlformats.org/drawingml/2006/table">
            <a:tbl>
              <a:tblPr/>
              <a:tblGrid>
                <a:gridCol w="2332414"/>
                <a:gridCol w="1242021"/>
                <a:gridCol w="1302997"/>
              </a:tblGrid>
              <a:tr h="40518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offene Fälle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0518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7218" marR="7218" marT="721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Berlin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7.042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3.262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Bielefeld 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2.638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Braunschweig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4.554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5.720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Cottbus 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2.063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Karlsruhe 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7.230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3.663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Köln 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1.881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Leipzig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1.961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Lüdenscheid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1.545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Mannheim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2.379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4.819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München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3.314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2.151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Nürnberg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3.453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6.409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Potsdam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3.671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3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Stuttgart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6.938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18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Wiesbaden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18" marR="7218" marT="72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970</a:t>
                      </a:r>
                    </a:p>
                  </a:txBody>
                  <a:tcPr marL="7218" marR="7218" marT="72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0" y="476672"/>
          <a:ext cx="10519832" cy="602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-133350" y="332656"/>
          <a:ext cx="927735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>
            <a:graphicFrameLocks noGrp="1"/>
          </p:cNvGraphicFramePr>
          <p:nvPr/>
        </p:nvGraphicFramePr>
        <p:xfrm>
          <a:off x="-66675" y="419100"/>
          <a:ext cx="927735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Strategien</a:t>
            </a:r>
          </a:p>
        </p:txBody>
      </p:sp>
      <p:sp>
        <p:nvSpPr>
          <p:cNvPr id="34818" name="Inhaltsplatzhalter 3"/>
          <p:cNvSpPr>
            <a:spLocks noGrp="1"/>
          </p:cNvSpPr>
          <p:nvPr>
            <p:ph idx="1"/>
          </p:nvPr>
        </p:nvSpPr>
        <p:spPr>
          <a:xfrm>
            <a:off x="684213" y="1484313"/>
            <a:ext cx="8229600" cy="4525962"/>
          </a:xfrm>
        </p:spPr>
        <p:txBody>
          <a:bodyPr/>
          <a:lstStyle/>
          <a:p>
            <a:r>
              <a:rPr lang="de-DE" smtClean="0"/>
              <a:t>Höherer Dokumentationsaufwand zur besseren Durchsetzbarkeit </a:t>
            </a:r>
          </a:p>
          <a:p>
            <a:r>
              <a:rPr lang="de-DE" smtClean="0"/>
              <a:t>Vermehrte Klagen</a:t>
            </a:r>
          </a:p>
          <a:p>
            <a:r>
              <a:rPr lang="de-DE" smtClean="0"/>
              <a:t>Verhandlungen direkt mit Kassen (Umgehung des MDK)</a:t>
            </a:r>
          </a:p>
          <a:p>
            <a:r>
              <a:rPr lang="de-DE" smtClean="0"/>
              <a:t>Pauschalverträge für Altfälle</a:t>
            </a:r>
          </a:p>
          <a:p>
            <a:r>
              <a:rPr lang="de-DE" smtClean="0"/>
              <a:t>Pauschalverträge für aktuelle Fälle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Konsequenzen</a:t>
            </a:r>
          </a:p>
        </p:txBody>
      </p:sp>
      <p:sp>
        <p:nvSpPr>
          <p:cNvPr id="35842" name="Inhaltsplatzhalter 3"/>
          <p:cNvSpPr>
            <a:spLocks noGrp="1"/>
          </p:cNvSpPr>
          <p:nvPr>
            <p:ph idx="1"/>
          </p:nvPr>
        </p:nvSpPr>
        <p:spPr>
          <a:xfrm>
            <a:off x="684213" y="1484313"/>
            <a:ext cx="8229600" cy="4525962"/>
          </a:xfrm>
        </p:spPr>
        <p:txBody>
          <a:bodyPr/>
          <a:lstStyle/>
          <a:p>
            <a:r>
              <a:rPr lang="de-DE" smtClean="0"/>
              <a:t>Zunehmend höheres finanzielles Risiko</a:t>
            </a:r>
          </a:p>
          <a:p>
            <a:r>
              <a:rPr lang="de-DE" smtClean="0"/>
              <a:t>Große Zeitverzögerung </a:t>
            </a:r>
          </a:p>
          <a:p>
            <a:r>
              <a:rPr lang="de-DE" smtClean="0"/>
              <a:t>Kassen können aufrechnen – Krankenhäuser müssen ihre Ansprüche einklagen</a:t>
            </a:r>
          </a:p>
          <a:p>
            <a:r>
              <a:rPr lang="de-DE" smtClean="0"/>
              <a:t>MDK ist keine neutrale Instanz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Konkrete Punkte</a:t>
            </a:r>
          </a:p>
        </p:txBody>
      </p:sp>
      <p:sp>
        <p:nvSpPr>
          <p:cNvPr id="36866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smtClean="0"/>
              <a:t>Zwingende Nennung eines konkreten Prüfgrundes und daraus resultierenden, konkreten Prüfauftrages.</a:t>
            </a:r>
          </a:p>
          <a:p>
            <a:r>
              <a:rPr lang="de-DE" sz="2800" smtClean="0"/>
              <a:t>MDK darf nicht von sich aus den Auftrag verändern – erweitern.</a:t>
            </a:r>
          </a:p>
          <a:p>
            <a:r>
              <a:rPr lang="de-DE" sz="2800" smtClean="0"/>
              <a:t>Widerspruchsverfahren ist derzeit „nicht vorgesehen“ es, muss geregelt werden.</a:t>
            </a:r>
          </a:p>
          <a:p>
            <a:r>
              <a:rPr lang="de-DE" sz="2800" smtClean="0"/>
              <a:t>Begehung vor Ort mit Krankenhausvertretern sollte als Standardmethode festgelegt werden.</a:t>
            </a:r>
          </a:p>
          <a:p>
            <a:r>
              <a:rPr lang="de-DE" sz="2800" smtClean="0"/>
              <a:t>300 € Regelung muss wieder klarer geregelt werden.</a:t>
            </a:r>
          </a:p>
        </p:txBody>
      </p:sp>
      <p:sp>
        <p:nvSpPr>
          <p:cNvPr id="36867" name="Textfeld 3"/>
          <p:cNvSpPr txBox="1">
            <a:spLocks noChangeArrowheads="1"/>
          </p:cNvSpPr>
          <p:nvPr/>
        </p:nvSpPr>
        <p:spPr bwMode="auto">
          <a:xfrm>
            <a:off x="6372225" y="6237288"/>
            <a:ext cx="2608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>
                <a:solidFill>
                  <a:srgbClr val="FF0000"/>
                </a:solidFill>
              </a:rPr>
              <a:t>Folie vom letzten Jahr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 l="18010" t="35529" r="29572" b="5861"/>
          <a:stretch>
            <a:fillRect/>
          </a:stretch>
        </p:blipFill>
        <p:spPr bwMode="auto">
          <a:xfrm>
            <a:off x="0" y="981075"/>
            <a:ext cx="91440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Aktivitäten</a:t>
            </a:r>
          </a:p>
        </p:txBody>
      </p:sp>
      <p:sp>
        <p:nvSpPr>
          <p:cNvPr id="38914" name="Inhaltsplatzhalter 2"/>
          <p:cNvSpPr>
            <a:spLocks noGrp="1"/>
          </p:cNvSpPr>
          <p:nvPr>
            <p:ph idx="1"/>
          </p:nvPr>
        </p:nvSpPr>
        <p:spPr>
          <a:xfrm>
            <a:off x="539750" y="1844675"/>
            <a:ext cx="8229600" cy="4525963"/>
          </a:xfrm>
        </p:spPr>
        <p:txBody>
          <a:bodyPr/>
          <a:lstStyle/>
          <a:p>
            <a:r>
              <a:rPr lang="de-DE" smtClean="0"/>
              <a:t>DKG Vorschlag zur Neugestaltung der gesetzlichen Grundlagen</a:t>
            </a:r>
          </a:p>
          <a:p>
            <a:r>
              <a:rPr lang="de-DE" smtClean="0"/>
              <a:t>Pressearbeit   </a:t>
            </a:r>
          </a:p>
          <a:p>
            <a:r>
              <a:rPr lang="de-DE" smtClean="0"/>
              <a:t>Ärztekammer Bayern:   Stichprobenprüfung statt Einzelfallprüfung</a:t>
            </a:r>
          </a:p>
          <a:p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50"/>
          </a:xfrm>
        </p:spPr>
        <p:txBody>
          <a:bodyPr/>
          <a:lstStyle/>
          <a:p>
            <a:r>
              <a:rPr lang="de-DE" sz="4800" smtClean="0"/>
              <a:t>Workshop am </a:t>
            </a:r>
            <a:br>
              <a:rPr lang="de-DE" sz="4800" smtClean="0"/>
            </a:br>
            <a:r>
              <a:rPr lang="de-DE" sz="4800" smtClean="0"/>
              <a:t>8. März 2012</a:t>
            </a:r>
            <a:br>
              <a:rPr lang="de-DE" sz="4800" smtClean="0"/>
            </a:br>
            <a:r>
              <a:rPr lang="de-DE" sz="4800" smtClean="0"/>
              <a:t>in Nürnberg</a:t>
            </a: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/>
            </a:r>
            <a:br>
              <a:rPr lang="de-DE" smtClean="0"/>
            </a:br>
            <a:r>
              <a:rPr lang="de-DE" sz="3200" smtClean="0"/>
              <a:t>Dr Hambüchen</a:t>
            </a:r>
            <a:br>
              <a:rPr lang="de-DE" sz="3200" smtClean="0"/>
            </a:br>
            <a:r>
              <a:rPr lang="de-DE" sz="3200" smtClean="0"/>
              <a:t>Dr Fiori  (angefragt)</a:t>
            </a:r>
            <a:br>
              <a:rPr lang="de-DE" sz="3200" smtClean="0"/>
            </a:br>
            <a:r>
              <a:rPr lang="de-DE" sz="3200" smtClean="0"/>
              <a:t>Fr. Dr. Schlottmann (angefragt)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Themen</a:t>
            </a:r>
          </a:p>
        </p:txBody>
      </p:sp>
      <p:sp>
        <p:nvSpPr>
          <p:cNvPr id="40962" name="Textfeld 6"/>
          <p:cNvSpPr txBox="1">
            <a:spLocks noChangeArrowheads="1"/>
          </p:cNvSpPr>
          <p:nvPr/>
        </p:nvSpPr>
        <p:spPr bwMode="auto">
          <a:xfrm>
            <a:off x="900113" y="1916113"/>
            <a:ext cx="76438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Rechnungsprüfungen und MDK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</a:t>
            </a:r>
            <a:r>
              <a:rPr lang="de-DE" sz="4000" b="1">
                <a:latin typeface="Calibri" pitchFamily="34" charset="0"/>
              </a:rPr>
              <a:t>PKMS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Managementreport 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Aufbau einer Klagedatei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Vorbereitung Psychiatrie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-76849" y="0"/>
          <a:ext cx="9297699" cy="7101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Themen</a:t>
            </a:r>
          </a:p>
        </p:txBody>
      </p:sp>
      <p:sp>
        <p:nvSpPr>
          <p:cNvPr id="44034" name="Textfeld 6"/>
          <p:cNvSpPr txBox="1">
            <a:spLocks noChangeArrowheads="1"/>
          </p:cNvSpPr>
          <p:nvPr/>
        </p:nvSpPr>
        <p:spPr bwMode="auto">
          <a:xfrm>
            <a:off x="900113" y="1916113"/>
            <a:ext cx="76438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Rechnungsprüfungen und MDK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PKMS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</a:t>
            </a:r>
            <a:r>
              <a:rPr lang="de-DE" sz="4000" b="1">
                <a:latin typeface="Calibri" pitchFamily="34" charset="0"/>
              </a:rPr>
              <a:t>Managementreport 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Aufbau einer Klagedatei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Vorbereitung Psychiatrie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Managementreport</a:t>
            </a:r>
          </a:p>
        </p:txBody>
      </p:sp>
      <p:sp>
        <p:nvSpPr>
          <p:cNvPr id="46082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Datenbasis bilden die an die Koordinierungsstelle des VUD  abgegeben Daten </a:t>
            </a:r>
          </a:p>
          <a:p>
            <a:r>
              <a:rPr lang="de-DE" smtClean="0"/>
              <a:t>Jeweils erstes Halbjahr</a:t>
            </a:r>
          </a:p>
          <a:p>
            <a:r>
              <a:rPr lang="de-DE" smtClean="0"/>
              <a:t>Teilnehmende Häuser:</a:t>
            </a:r>
          </a:p>
          <a:p>
            <a:pPr>
              <a:buFont typeface="Arial" charset="0"/>
              <a:buNone/>
            </a:pPr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/>
          <a:srcRect l="37500" t="24210" r="25000" b="10001"/>
          <a:stretch>
            <a:fillRect/>
          </a:stretch>
        </p:blipFill>
        <p:spPr bwMode="auto">
          <a:xfrm>
            <a:off x="1403350" y="0"/>
            <a:ext cx="6264275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ad 4"/>
          <p:cNvSpPr/>
          <p:nvPr/>
        </p:nvSpPr>
        <p:spPr>
          <a:xfrm>
            <a:off x="4572000" y="2492375"/>
            <a:ext cx="144463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Rad 6"/>
          <p:cNvSpPr/>
          <p:nvPr/>
        </p:nvSpPr>
        <p:spPr>
          <a:xfrm>
            <a:off x="3203575" y="4581525"/>
            <a:ext cx="144463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8" name="Rad 7"/>
          <p:cNvSpPr/>
          <p:nvPr/>
        </p:nvSpPr>
        <p:spPr>
          <a:xfrm>
            <a:off x="4067175" y="4076700"/>
            <a:ext cx="144463" cy="144463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9" name="Rad 8"/>
          <p:cNvSpPr/>
          <p:nvPr/>
        </p:nvSpPr>
        <p:spPr>
          <a:xfrm>
            <a:off x="2411413" y="3716338"/>
            <a:ext cx="144462" cy="144462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Rad 9"/>
          <p:cNvSpPr/>
          <p:nvPr/>
        </p:nvSpPr>
        <p:spPr>
          <a:xfrm>
            <a:off x="2700338" y="3213100"/>
            <a:ext cx="142875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1" name="Rad 10"/>
          <p:cNvSpPr/>
          <p:nvPr/>
        </p:nvSpPr>
        <p:spPr>
          <a:xfrm>
            <a:off x="3492500" y="1700213"/>
            <a:ext cx="142875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2" name="Rad 11"/>
          <p:cNvSpPr/>
          <p:nvPr/>
        </p:nvSpPr>
        <p:spPr>
          <a:xfrm>
            <a:off x="3348038" y="2708275"/>
            <a:ext cx="144462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3" name="Rad 12"/>
          <p:cNvSpPr/>
          <p:nvPr/>
        </p:nvSpPr>
        <p:spPr>
          <a:xfrm>
            <a:off x="6227763" y="2205038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4" name="Rad 13"/>
          <p:cNvSpPr/>
          <p:nvPr/>
        </p:nvSpPr>
        <p:spPr>
          <a:xfrm>
            <a:off x="6011863" y="2349500"/>
            <a:ext cx="144462" cy="142875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5" name="Rad 14"/>
          <p:cNvSpPr/>
          <p:nvPr/>
        </p:nvSpPr>
        <p:spPr>
          <a:xfrm>
            <a:off x="5651500" y="3357563"/>
            <a:ext cx="144463" cy="142875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6" name="Rad 15"/>
          <p:cNvSpPr/>
          <p:nvPr/>
        </p:nvSpPr>
        <p:spPr>
          <a:xfrm>
            <a:off x="6804025" y="2924175"/>
            <a:ext cx="144463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7" name="Rad 16"/>
          <p:cNvSpPr/>
          <p:nvPr/>
        </p:nvSpPr>
        <p:spPr>
          <a:xfrm>
            <a:off x="3348038" y="5084763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8" name="Rad 17"/>
          <p:cNvSpPr/>
          <p:nvPr/>
        </p:nvSpPr>
        <p:spPr>
          <a:xfrm>
            <a:off x="4859338" y="5084763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" name="Rad 18"/>
          <p:cNvSpPr/>
          <p:nvPr/>
        </p:nvSpPr>
        <p:spPr>
          <a:xfrm>
            <a:off x="4787900" y="6092825"/>
            <a:ext cx="144463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0" name="Rad 19"/>
          <p:cNvSpPr/>
          <p:nvPr/>
        </p:nvSpPr>
        <p:spPr>
          <a:xfrm>
            <a:off x="3779838" y="5732463"/>
            <a:ext cx="144462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1" name="Rad 20"/>
          <p:cNvSpPr/>
          <p:nvPr/>
        </p:nvSpPr>
        <p:spPr>
          <a:xfrm>
            <a:off x="3276600" y="5516563"/>
            <a:ext cx="142875" cy="144462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2" name="Rad 21"/>
          <p:cNvSpPr/>
          <p:nvPr/>
        </p:nvSpPr>
        <p:spPr>
          <a:xfrm>
            <a:off x="5148263" y="6308725"/>
            <a:ext cx="144462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3" name="Rad 22"/>
          <p:cNvSpPr/>
          <p:nvPr/>
        </p:nvSpPr>
        <p:spPr>
          <a:xfrm>
            <a:off x="2916238" y="3429000"/>
            <a:ext cx="142875" cy="144463"/>
          </a:xfrm>
          <a:prstGeom prst="donu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987675" y="3284538"/>
            <a:ext cx="13684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chemeClr val="accent1">
                    <a:lumMod val="50000"/>
                  </a:schemeClr>
                </a:solidFill>
              </a:rPr>
              <a:t>Lüdenscheid</a:t>
            </a:r>
            <a:endParaRPr lang="de-DE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ad 24"/>
          <p:cNvSpPr/>
          <p:nvPr/>
        </p:nvSpPr>
        <p:spPr>
          <a:xfrm>
            <a:off x="3995738" y="2133600"/>
            <a:ext cx="144462" cy="142875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067175" y="1989138"/>
            <a:ext cx="13684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200" b="1" dirty="0">
                <a:solidFill>
                  <a:schemeClr val="accent1">
                    <a:lumMod val="50000"/>
                  </a:schemeClr>
                </a:solidFill>
              </a:rPr>
              <a:t>Minden</a:t>
            </a:r>
            <a:endParaRPr lang="de-DE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Rad 26"/>
          <p:cNvSpPr/>
          <p:nvPr/>
        </p:nvSpPr>
        <p:spPr>
          <a:xfrm>
            <a:off x="2411413" y="5300663"/>
            <a:ext cx="144462" cy="144462"/>
          </a:xfrm>
          <a:prstGeom prst="donut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9750" y="1916113"/>
            <a:ext cx="8229600" cy="3916362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>
                <a:latin typeface="+mn-lt"/>
              </a:rPr>
              <a:t>Fallzahl </a:t>
            </a:r>
            <a:r>
              <a:rPr lang="de-DE" sz="2400" dirty="0">
                <a:latin typeface="+mn-lt"/>
              </a:rPr>
              <a:t> </a:t>
            </a:r>
            <a:r>
              <a:rPr lang="de-DE" dirty="0">
                <a:latin typeface="+mn-lt"/>
              </a:rPr>
              <a:t>(stationär, ohne Psychiatrie, bewertete DRG, </a:t>
            </a:r>
            <a:r>
              <a:rPr lang="de-DE" dirty="0" err="1">
                <a:latin typeface="+mn-lt"/>
              </a:rPr>
              <a:t>incl</a:t>
            </a:r>
            <a:r>
              <a:rPr lang="de-DE" dirty="0">
                <a:latin typeface="+mn-lt"/>
              </a:rPr>
              <a:t> BE und IV)</a:t>
            </a:r>
            <a:endParaRPr lang="de-DE" dirty="0">
              <a:latin typeface="+mn-lt"/>
            </a:endParaRP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 err="1">
                <a:latin typeface="+mn-lt"/>
              </a:rPr>
              <a:t>Casemix</a:t>
            </a:r>
            <a:r>
              <a:rPr lang="de-DE" sz="2800" dirty="0">
                <a:latin typeface="+mn-lt"/>
              </a:rPr>
              <a:t> effektiv</a:t>
            </a: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 err="1">
                <a:latin typeface="+mn-lt"/>
              </a:rPr>
              <a:t>Casemixindex</a:t>
            </a:r>
            <a:r>
              <a:rPr lang="de-DE" sz="2800" dirty="0">
                <a:latin typeface="+mn-lt"/>
              </a:rPr>
              <a:t> effektiv</a:t>
            </a: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 err="1">
                <a:latin typeface="+mn-lt"/>
              </a:rPr>
              <a:t>Casemixindex</a:t>
            </a:r>
            <a:r>
              <a:rPr lang="de-DE" sz="2800" dirty="0">
                <a:latin typeface="+mn-lt"/>
              </a:rPr>
              <a:t> effektiv </a:t>
            </a:r>
            <a:r>
              <a:rPr lang="de-DE" sz="2800" dirty="0" err="1">
                <a:latin typeface="+mn-lt"/>
              </a:rPr>
              <a:t>incl</a:t>
            </a:r>
            <a:r>
              <a:rPr lang="de-DE" sz="2800" dirty="0">
                <a:latin typeface="+mn-lt"/>
              </a:rPr>
              <a:t> Zusatzentgelte</a:t>
            </a: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>
                <a:latin typeface="+mn-lt"/>
              </a:rPr>
              <a:t>Anteil an </a:t>
            </a:r>
            <a:r>
              <a:rPr lang="de-DE" sz="2800" dirty="0" err="1">
                <a:latin typeface="+mn-lt"/>
              </a:rPr>
              <a:t>Maximalversorgungs</a:t>
            </a:r>
            <a:r>
              <a:rPr lang="de-DE" sz="2800" dirty="0">
                <a:latin typeface="+mn-lt"/>
              </a:rPr>
              <a:t> DRGs</a:t>
            </a: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>
                <a:latin typeface="+mn-lt"/>
              </a:rPr>
              <a:t>PCCL</a:t>
            </a: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>
                <a:latin typeface="+mn-lt"/>
              </a:rPr>
              <a:t>Verweildauer</a:t>
            </a:r>
            <a:endParaRPr lang="de-DE" sz="2800" dirty="0">
              <a:latin typeface="+mn-lt"/>
            </a:endParaRPr>
          </a:p>
          <a:p>
            <a:pPr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800" dirty="0">
                <a:latin typeface="+mn-lt"/>
              </a:rPr>
              <a:t>VWD im Vergleich zur mittleren Katalogverweildauer</a:t>
            </a:r>
            <a:endParaRPr lang="de-DE" sz="2800" dirty="0">
              <a:latin typeface="+mn-lt"/>
            </a:endParaRPr>
          </a:p>
        </p:txBody>
      </p:sp>
      <p:sp>
        <p:nvSpPr>
          <p:cNvPr id="4813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Kennzahlen</a:t>
            </a:r>
            <a:br>
              <a:rPr lang="de-DE" smtClean="0"/>
            </a:br>
            <a:r>
              <a:rPr lang="de-DE" sz="2800" smtClean="0"/>
              <a:t>Datengrundlage:  Halbjahre 2006 bis 2011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-76849" y="409142"/>
          <a:ext cx="9041337" cy="6039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750" cy="1143000"/>
          </a:xfrm>
        </p:spPr>
        <p:txBody>
          <a:bodyPr/>
          <a:lstStyle/>
          <a:p>
            <a:r>
              <a:rPr lang="de-DE" smtClean="0"/>
              <a:t>Tabelle für Halbjahresfälle  2009, 2010 und 2011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323850" y="1700213"/>
          <a:ext cx="8280400" cy="4824412"/>
        </p:xfrm>
        <a:graphic>
          <a:graphicData uri="http://schemas.openxmlformats.org/drawingml/2006/table">
            <a:tbl>
              <a:tblPr/>
              <a:tblGrid>
                <a:gridCol w="1035115"/>
                <a:gridCol w="1035115"/>
                <a:gridCol w="1035115"/>
                <a:gridCol w="1035115"/>
                <a:gridCol w="1035115"/>
                <a:gridCol w="1035115"/>
                <a:gridCol w="1035115"/>
                <a:gridCol w="1035115"/>
              </a:tblGrid>
              <a:tr h="296243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28.299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31.483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33.227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34.387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35.331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17.372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17.388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18.617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18.749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19.573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20.469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24.916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26.575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27.134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27.353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BVI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83.530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84.684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86.428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90.111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19.484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19.484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20.443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20.482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19.648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20.202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20.640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26.159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26.273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25.916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26.507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26.953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20.204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20.339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21.272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48.928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48.090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48.360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49.142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24.411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28.695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24.158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24.158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25.037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25.420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26.046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25.792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25.751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20.073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20.277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17.985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18.115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19.291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19.101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20.637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21.647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58.585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60.497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62.830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65.214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64.852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64.490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65.397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26.596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26.955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26.742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27.925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27.776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27.083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30.553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36.911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39.056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40.951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42.611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43.068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44.239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3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16.277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17.326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16.926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17.665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18.631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243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33.493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35.166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35.915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36.493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36.365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38.121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>
            <a:graphicFrameLocks noGrp="1"/>
          </p:cNvGraphicFramePr>
          <p:nvPr/>
        </p:nvGraphicFramePr>
        <p:xfrm>
          <a:off x="-76849" y="409142"/>
          <a:ext cx="9041337" cy="6039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Tabelle zu Fallzahlen je Standort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2627313" y="1397000"/>
          <a:ext cx="3816350" cy="5387975"/>
        </p:xfrm>
        <a:graphic>
          <a:graphicData uri="http://schemas.openxmlformats.org/drawingml/2006/table">
            <a:tbl>
              <a:tblPr/>
              <a:tblGrid>
                <a:gridCol w="1042027"/>
                <a:gridCol w="924799"/>
                <a:gridCol w="924799"/>
                <a:gridCol w="924799"/>
              </a:tblGrid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34.387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34.237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35.331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18.749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19.573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20.469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BS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27.114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27.353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27.507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VAVK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8.841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9.185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9.678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VHUK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10.172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10.433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11.474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VKAU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10.120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9.537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10.088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VKFH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16.250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18.478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20.067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VKHD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5.165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5.174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5.093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VKNK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20.085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20.453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21.146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VKPB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2.602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1.355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VKSP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7.656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8.138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9.187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VWBK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3.793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3.675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3.378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CB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19.648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20.202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20.640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26.507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26.176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26.953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HBL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11.935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12.352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12.115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HBM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20.547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20.603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21.123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HBN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8.866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8.885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9.095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HBO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6.742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6.520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6.809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26.046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25.792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25.751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LS_K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17.171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16.243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16.593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LS_L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1.644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1.829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1.779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LS_W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2.365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2.001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1.905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LSGH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1.306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LSGK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19.101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20.637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20.341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M_B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16.665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17.262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16.923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M_H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15.546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15.398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15.680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M_N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12.034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11.422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11.400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M_S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17.899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17.821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18.529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M_T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2.708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2.587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2.865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27.776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27.083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30.553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42.611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43.068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44.239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42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17.665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18.631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18.175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84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</a:p>
                  </a:txBody>
                  <a:tcPr marL="5968" marR="5968" marT="59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36.493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36.365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38.121</a:t>
                      </a:r>
                    </a:p>
                  </a:txBody>
                  <a:tcPr marL="5968" marR="5968" marT="5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>
            <a:graphicFrameLocks noGrp="1"/>
          </p:cNvGraphicFramePr>
          <p:nvPr/>
        </p:nvGraphicFramePr>
        <p:xfrm>
          <a:off x="1" y="0"/>
          <a:ext cx="8820472" cy="7173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el 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de-DE" smtClean="0"/>
              <a:t>CM Entwicklung 2007 bis 2011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539750" y="1125538"/>
          <a:ext cx="8280400" cy="5281612"/>
        </p:xfrm>
        <a:graphic>
          <a:graphicData uri="http://schemas.openxmlformats.org/drawingml/2006/table">
            <a:tbl>
              <a:tblPr/>
              <a:tblGrid>
                <a:gridCol w="933596"/>
                <a:gridCol w="1473148"/>
                <a:gridCol w="1473148"/>
                <a:gridCol w="1473148"/>
                <a:gridCol w="1473148"/>
                <a:gridCol w="1454732"/>
              </a:tblGrid>
              <a:tr h="28822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de-DE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CM </a:t>
                      </a:r>
                      <a:r>
                        <a:rPr lang="de-DE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eff</a:t>
                      </a:r>
                      <a:endParaRPr lang="de-DE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88220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37.906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39.460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40.017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41.015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41.520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18.308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20.098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31.602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32.477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32.679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33.202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34.401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BVI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91.605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93.603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95.592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99.935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22.589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21.920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22.004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22.924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33.794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34.894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34.701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35.163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36.453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23.657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55.793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55.391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55.031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56.739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31.442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27.288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28.046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28.529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26.608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21.423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21.423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20.208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19.664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LSG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22.848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22.784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23.779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25.095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70.866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74.245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74.049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75.365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73.827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30.137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31.477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32.675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31.324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33.741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45.959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47.567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50.450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49.625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52.297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19.463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20.253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21.665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21.352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220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39.864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41.179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42.409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42.017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44.740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9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476.796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582.920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591.135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595.632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611.310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>
            <a:graphicFrameLocks noGrp="1"/>
          </p:cNvGraphicFramePr>
          <p:nvPr/>
        </p:nvGraphicFramePr>
        <p:xfrm>
          <a:off x="1" y="0"/>
          <a:ext cx="9144000" cy="7317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468313" y="404813"/>
          <a:ext cx="7991475" cy="6226175"/>
        </p:xfrm>
        <a:graphic>
          <a:graphicData uri="http://schemas.openxmlformats.org/drawingml/2006/table">
            <a:tbl>
              <a:tblPr/>
              <a:tblGrid>
                <a:gridCol w="1220288"/>
                <a:gridCol w="1128766"/>
                <a:gridCol w="1128766"/>
                <a:gridCol w="1128766"/>
                <a:gridCol w="1128766"/>
                <a:gridCol w="1128766"/>
                <a:gridCol w="1128766"/>
              </a:tblGrid>
              <a:tr h="365657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de-DE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CMI  </a:t>
                      </a:r>
                      <a:r>
                        <a:rPr lang="de-DE" sz="2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eff</a:t>
                      </a:r>
                      <a:r>
                        <a:rPr lang="de-DE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2006 bis 2011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BVI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1,352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HBL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1,033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0,970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LSG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7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1,174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>
            <a:graphicFrameLocks noGrp="1"/>
          </p:cNvGraphicFramePr>
          <p:nvPr/>
        </p:nvGraphicFramePr>
        <p:xfrm>
          <a:off x="1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ZE Effekt am CMI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1187450" y="1268413"/>
          <a:ext cx="6985000" cy="5281612"/>
        </p:xfrm>
        <a:graphic>
          <a:graphicData uri="http://schemas.openxmlformats.org/drawingml/2006/table">
            <a:tbl>
              <a:tblPr/>
              <a:tblGrid>
                <a:gridCol w="1374054"/>
                <a:gridCol w="1374054"/>
                <a:gridCol w="1374054"/>
                <a:gridCol w="1374054"/>
                <a:gridCol w="1488560"/>
              </a:tblGrid>
              <a:tr h="533504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CMI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ZE in CMI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CMI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incl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ZE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ZE-Effekt am Basisfallwert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1,175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0,037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111 €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1,075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0,020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1,096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61 €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0,030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88 €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BVI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0,015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46 €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1,139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83 €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1,352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1,363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HB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64 €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1,033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1,071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111 €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0,970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0,985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46 €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LSG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1,188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87 €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1,161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94 €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89 €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87 €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2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123 €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1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1,201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81 €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>
            <a:graphicFrameLocks noGrp="1"/>
          </p:cNvGraphicFramePr>
          <p:nvPr/>
        </p:nvGraphicFramePr>
        <p:xfrm>
          <a:off x="-76849" y="409142"/>
          <a:ext cx="9297699" cy="6448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smtClean="0"/>
              <a:t>Anteil an den Maximalversorger DRG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323850" y="1341438"/>
          <a:ext cx="8496300" cy="5256212"/>
        </p:xfrm>
        <a:graphic>
          <a:graphicData uri="http://schemas.openxmlformats.org/drawingml/2006/table">
            <a:tbl>
              <a:tblPr/>
              <a:tblGrid>
                <a:gridCol w="1062118"/>
                <a:gridCol w="1062118"/>
                <a:gridCol w="1062118"/>
                <a:gridCol w="1062118"/>
                <a:gridCol w="1062118"/>
                <a:gridCol w="1062118"/>
                <a:gridCol w="1062118"/>
                <a:gridCol w="1062118"/>
              </a:tblGrid>
              <a:tr h="317978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7682" marR="7682" marT="76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BS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BVI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CB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HB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LS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LSG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42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78"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38%</a:t>
                      </a:r>
                    </a:p>
                  </a:txBody>
                  <a:tcPr marL="7682" marR="7682" marT="76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>
            <a:graphicFrameLocks noGrp="1"/>
          </p:cNvGraphicFramePr>
          <p:nvPr/>
        </p:nvGraphicFramePr>
        <p:xfrm>
          <a:off x="-76849" y="409142"/>
          <a:ext cx="9297699" cy="6448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>
            <a:graphicFrameLocks noGrp="1"/>
          </p:cNvGraphicFramePr>
          <p:nvPr/>
        </p:nvGraphicFramePr>
        <p:xfrm>
          <a:off x="-76849" y="0"/>
          <a:ext cx="904133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Tabelle VWD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468313" y="1268413"/>
          <a:ext cx="7991475" cy="5262562"/>
        </p:xfrm>
        <a:graphic>
          <a:graphicData uri="http://schemas.openxmlformats.org/drawingml/2006/table">
            <a:tbl>
              <a:tblPr/>
              <a:tblGrid>
                <a:gridCol w="1141841"/>
                <a:gridCol w="1141841"/>
                <a:gridCol w="1141841"/>
                <a:gridCol w="1141841"/>
                <a:gridCol w="1141841"/>
                <a:gridCol w="1141841"/>
                <a:gridCol w="1141841"/>
              </a:tblGrid>
              <a:tr h="492309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VD 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VD 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Abweichung 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Abweichung 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in Tagen 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in Tagen 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-9,5%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-7,8%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-45,7%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-5,6%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-25,9%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-5,2%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-8,9%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-54,4%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-8,5%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-11,1%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-67,9%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HB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-8,3%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-8,5%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-53,6%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-32,9%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BVI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-7,9%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-8,0%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-51,6%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-6,8%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-9,5%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-61,0%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-28,4%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-2,4%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-32,9%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-34,9%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LSG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-2,1%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-3,3%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1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>
            <a:graphicFrameLocks noGrp="1"/>
          </p:cNvGraphicFramePr>
          <p:nvPr/>
        </p:nvGraphicFramePr>
        <p:xfrm>
          <a:off x="-76849" y="409142"/>
          <a:ext cx="9220849" cy="6692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el 5"/>
          <p:cNvSpPr>
            <a:spLocks noGrp="1"/>
          </p:cNvSpPr>
          <p:nvPr>
            <p:ph type="title"/>
          </p:nvPr>
        </p:nvSpPr>
        <p:spPr>
          <a:xfrm>
            <a:off x="457200" y="1500188"/>
            <a:ext cx="8229600" cy="1143000"/>
          </a:xfrm>
        </p:spPr>
        <p:txBody>
          <a:bodyPr/>
          <a:lstStyle/>
          <a:p>
            <a:pPr eaLnBrk="1" hangingPunct="1"/>
            <a:r>
              <a:rPr lang="de-DE" smtClean="0"/>
              <a:t>Kostenkalkulation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2"/>
          <a:srcRect l="4662" t="10347" r="1128" b="8173"/>
          <a:stretch>
            <a:fillRect/>
          </a:stretch>
        </p:blipFill>
        <p:spPr bwMode="auto">
          <a:xfrm>
            <a:off x="0" y="1412875"/>
            <a:ext cx="9140825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smtClean="0"/>
              <a:t>Benchmark der kalkulierenden Häuser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Themen</a:t>
            </a:r>
          </a:p>
        </p:txBody>
      </p:sp>
      <p:sp>
        <p:nvSpPr>
          <p:cNvPr id="68610" name="Textfeld 6"/>
          <p:cNvSpPr txBox="1">
            <a:spLocks noChangeArrowheads="1"/>
          </p:cNvSpPr>
          <p:nvPr/>
        </p:nvSpPr>
        <p:spPr bwMode="auto">
          <a:xfrm>
            <a:off x="900113" y="1916113"/>
            <a:ext cx="76438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Rechnungsprüfungen und MDK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PKMS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Managementreport 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</a:t>
            </a:r>
            <a:r>
              <a:rPr lang="de-DE" sz="4000" b="1">
                <a:latin typeface="Calibri" pitchFamily="34" charset="0"/>
              </a:rPr>
              <a:t>Aufbau einer Klagedatei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Vorbereitung Psychiatrie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Themen</a:t>
            </a:r>
          </a:p>
        </p:txBody>
      </p:sp>
      <p:sp>
        <p:nvSpPr>
          <p:cNvPr id="70658" name="Textfeld 6"/>
          <p:cNvSpPr txBox="1">
            <a:spLocks noChangeArrowheads="1"/>
          </p:cNvSpPr>
          <p:nvPr/>
        </p:nvSpPr>
        <p:spPr bwMode="auto">
          <a:xfrm>
            <a:off x="900113" y="1916113"/>
            <a:ext cx="76438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Rechnungsprüfungen und MDK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PKMS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Managementreport 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 Aufbau einer Klagedatei</a:t>
            </a:r>
          </a:p>
          <a:p>
            <a:pPr>
              <a:buFont typeface="Wingdings" pitchFamily="2" charset="2"/>
              <a:buChar char="Ø"/>
            </a:pPr>
            <a:r>
              <a:rPr lang="de-DE" sz="4000">
                <a:latin typeface="Calibri" pitchFamily="34" charset="0"/>
              </a:rPr>
              <a:t>  </a:t>
            </a:r>
            <a:r>
              <a:rPr lang="de-DE" sz="4000" b="1">
                <a:latin typeface="Calibri" pitchFamily="34" charset="0"/>
              </a:rPr>
              <a:t>Kalkulation</a:t>
            </a:r>
            <a:r>
              <a:rPr lang="de-DE" sz="4000">
                <a:latin typeface="Calibri" pitchFamily="34" charset="0"/>
              </a:rPr>
              <a:t> </a:t>
            </a:r>
            <a:r>
              <a:rPr lang="de-DE" sz="4000" b="1">
                <a:latin typeface="Calibri" pitchFamily="34" charset="0"/>
              </a:rPr>
              <a:t>Psychiatrie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Kalkulation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1979613" y="1484313"/>
          <a:ext cx="4808537" cy="4608512"/>
        </p:xfrm>
        <a:graphic>
          <a:graphicData uri="http://schemas.openxmlformats.org/drawingml/2006/table">
            <a:tbl>
              <a:tblPr/>
              <a:tblGrid>
                <a:gridCol w="2507405"/>
                <a:gridCol w="2301033"/>
              </a:tblGrid>
              <a:tr h="824038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Klinikum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Teilnahme an der Kalkulation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Vivantes</a:t>
                      </a: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nein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Nürnberg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Braunschweig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Karlsruhe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nein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Lüdenscheid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Leipzig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München_H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59"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München_S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Weitere Schwerpunkte</a:t>
            </a:r>
          </a:p>
        </p:txBody>
      </p:sp>
      <p:sp>
        <p:nvSpPr>
          <p:cNvPr id="73730" name="Inhaltsplatzhalter 2"/>
          <p:cNvSpPr>
            <a:spLocks noGrp="1"/>
          </p:cNvSpPr>
          <p:nvPr>
            <p:ph idx="1"/>
          </p:nvPr>
        </p:nvSpPr>
        <p:spPr>
          <a:xfrm>
            <a:off x="2051050" y="2349500"/>
            <a:ext cx="6192838" cy="2763838"/>
          </a:xfrm>
        </p:spPr>
        <p:txBody>
          <a:bodyPr/>
          <a:lstStyle/>
          <a:p>
            <a:r>
              <a:rPr lang="de-DE" smtClean="0"/>
              <a:t>MDK Workshop</a:t>
            </a:r>
          </a:p>
          <a:p>
            <a:r>
              <a:rPr lang="de-DE" smtClean="0"/>
              <a:t>„Klagedatei“</a:t>
            </a:r>
          </a:p>
          <a:p>
            <a:r>
              <a:rPr lang="de-DE" smtClean="0"/>
              <a:t>Zusatzentgelte</a:t>
            </a:r>
          </a:p>
          <a:p>
            <a:r>
              <a:rPr lang="de-DE" smtClean="0"/>
              <a:t>Managemenreport überarbeiten</a:t>
            </a:r>
          </a:p>
          <a:p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063" y="264318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Herzlichen Dank für Ihre Aufmerksamkeit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1319</Words>
  <Application>Microsoft Office PowerPoint</Application>
  <PresentationFormat>Bildschirmpräsentation (4:3)</PresentationFormat>
  <Paragraphs>1130</Paragraphs>
  <Slides>50</Slides>
  <Notes>9</Notes>
  <HiddenSlides>9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Entwurfsvorlage</vt:lpstr>
      </vt:variant>
      <vt:variant>
        <vt:i4>1</vt:i4>
      </vt:variant>
      <vt:variant>
        <vt:lpstr>Folientitel</vt:lpstr>
      </vt:variant>
      <vt:variant>
        <vt:i4>50</vt:i4>
      </vt:variant>
    </vt:vector>
  </HeadingPairs>
  <TitlesOfParts>
    <vt:vector size="54" baseType="lpstr">
      <vt:lpstr>Arial</vt:lpstr>
      <vt:lpstr>Calibri</vt:lpstr>
      <vt:lpstr>Wingdings</vt:lpstr>
      <vt:lpstr>Larissa-Design</vt:lpstr>
      <vt:lpstr>Folie 1</vt:lpstr>
      <vt:lpstr>Geschäftsführer-Jahrestreffen der Arbeitsgemeinschaft  Kommunaler Großkrankenhäuser Berlin, 13./14. Oktober 2011</vt:lpstr>
      <vt:lpstr>Themen</vt:lpstr>
      <vt:lpstr>Themen</vt:lpstr>
      <vt:lpstr>Folie 5</vt:lpstr>
      <vt:lpstr>Datengrundlage und Teilnehmer</vt:lpstr>
      <vt:lpstr>Folie 7</vt:lpstr>
      <vt:lpstr>Folie 8</vt:lpstr>
      <vt:lpstr>Folie 9</vt:lpstr>
      <vt:lpstr>MDK Quote</vt:lpstr>
      <vt:lpstr>Folie 11</vt:lpstr>
      <vt:lpstr>Folie 12</vt:lpstr>
      <vt:lpstr>Folie 13</vt:lpstr>
      <vt:lpstr>Folie 14</vt:lpstr>
      <vt:lpstr>Folie 15</vt:lpstr>
      <vt:lpstr>Strategien</vt:lpstr>
      <vt:lpstr>Konsequenzen</vt:lpstr>
      <vt:lpstr>Konkrete Punkte</vt:lpstr>
      <vt:lpstr>Folie 19</vt:lpstr>
      <vt:lpstr>Aktivitäten</vt:lpstr>
      <vt:lpstr>Workshop am  8. März 2012 in Nürnberg  Dr Hambüchen Dr Fiori  (angefragt) Fr. Dr. Schlottmann (angefragt)</vt:lpstr>
      <vt:lpstr>Themen</vt:lpstr>
      <vt:lpstr>Folie 23</vt:lpstr>
      <vt:lpstr>Themen</vt:lpstr>
      <vt:lpstr>Managementreport</vt:lpstr>
      <vt:lpstr>Folie 26</vt:lpstr>
      <vt:lpstr>Kennzahlen Datengrundlage:  Halbjahre 2006 bis 2011 </vt:lpstr>
      <vt:lpstr>Folie 28</vt:lpstr>
      <vt:lpstr>Tabelle für Halbjahresfälle  2009, 2010 und 2011</vt:lpstr>
      <vt:lpstr>Folie 30</vt:lpstr>
      <vt:lpstr>Tabelle zu Fallzahlen je Standort</vt:lpstr>
      <vt:lpstr>Folie 32</vt:lpstr>
      <vt:lpstr>CM Entwicklung 2007 bis 2011</vt:lpstr>
      <vt:lpstr>Folie 34</vt:lpstr>
      <vt:lpstr>Folie 35</vt:lpstr>
      <vt:lpstr>Folie 36</vt:lpstr>
      <vt:lpstr>ZE Effekt am CMI</vt:lpstr>
      <vt:lpstr>Folie 38</vt:lpstr>
      <vt:lpstr>Anteil an den Maximalversorger DRG</vt:lpstr>
      <vt:lpstr>Folie 40</vt:lpstr>
      <vt:lpstr>Folie 41</vt:lpstr>
      <vt:lpstr>Tabelle VWD</vt:lpstr>
      <vt:lpstr>Folie 43</vt:lpstr>
      <vt:lpstr>Kostenkalkulation</vt:lpstr>
      <vt:lpstr>Benchmark der kalkulierenden Häuser</vt:lpstr>
      <vt:lpstr>Themen</vt:lpstr>
      <vt:lpstr>Themen</vt:lpstr>
      <vt:lpstr>Kalkulation</vt:lpstr>
      <vt:lpstr>Weitere Schwerpunkte</vt:lpstr>
      <vt:lpstr>Herzlichen Dank für Ihre Aufmerksamkeit</vt:lpstr>
    </vt:vector>
  </TitlesOfParts>
  <Company>Klinikum Nuernberg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Geschäftsführer-Jahrestreffen  Köln, 8./9. Oktober 2009</dc:title>
  <dc:creator>6210</dc:creator>
  <cp:lastModifiedBy>aholland</cp:lastModifiedBy>
  <cp:revision>267</cp:revision>
  <dcterms:created xsi:type="dcterms:W3CDTF">2009-09-08T07:46:48Z</dcterms:created>
  <dcterms:modified xsi:type="dcterms:W3CDTF">2011-10-25T08:05:56Z</dcterms:modified>
</cp:coreProperties>
</file>